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76"/>
  </p:notesMasterIdLst>
  <p:sldIdLst>
    <p:sldId id="440" r:id="rId2"/>
    <p:sldId id="720" r:id="rId3"/>
    <p:sldId id="633" r:id="rId4"/>
    <p:sldId id="690" r:id="rId5"/>
    <p:sldId id="689" r:id="rId6"/>
    <p:sldId id="692" r:id="rId7"/>
    <p:sldId id="691" r:id="rId8"/>
    <p:sldId id="670" r:id="rId9"/>
    <p:sldId id="681" r:id="rId10"/>
    <p:sldId id="671" r:id="rId11"/>
    <p:sldId id="674" r:id="rId12"/>
    <p:sldId id="673" r:id="rId13"/>
    <p:sldId id="675" r:id="rId14"/>
    <p:sldId id="676" r:id="rId15"/>
    <p:sldId id="677" r:id="rId16"/>
    <p:sldId id="678" r:id="rId17"/>
    <p:sldId id="679" r:id="rId18"/>
    <p:sldId id="672" r:id="rId19"/>
    <p:sldId id="682" r:id="rId20"/>
    <p:sldId id="680" r:id="rId21"/>
    <p:sldId id="687" r:id="rId22"/>
    <p:sldId id="685" r:id="rId23"/>
    <p:sldId id="684" r:id="rId24"/>
    <p:sldId id="688" r:id="rId25"/>
    <p:sldId id="683" r:id="rId26"/>
    <p:sldId id="686" r:id="rId27"/>
    <p:sldId id="669" r:id="rId28"/>
    <p:sldId id="693" r:id="rId29"/>
    <p:sldId id="695" r:id="rId30"/>
    <p:sldId id="694" r:id="rId31"/>
    <p:sldId id="696" r:id="rId32"/>
    <p:sldId id="697" r:id="rId33"/>
    <p:sldId id="698" r:id="rId34"/>
    <p:sldId id="699" r:id="rId35"/>
    <p:sldId id="701" r:id="rId36"/>
    <p:sldId id="700" r:id="rId37"/>
    <p:sldId id="702" r:id="rId38"/>
    <p:sldId id="703" r:id="rId39"/>
    <p:sldId id="704" r:id="rId40"/>
    <p:sldId id="706" r:id="rId41"/>
    <p:sldId id="707" r:id="rId42"/>
    <p:sldId id="705" r:id="rId43"/>
    <p:sldId id="709" r:id="rId44"/>
    <p:sldId id="710" r:id="rId45"/>
    <p:sldId id="711" r:id="rId46"/>
    <p:sldId id="714" r:id="rId47"/>
    <p:sldId id="713" r:id="rId48"/>
    <p:sldId id="719" r:id="rId49"/>
    <p:sldId id="639" r:id="rId50"/>
    <p:sldId id="640" r:id="rId51"/>
    <p:sldId id="641" r:id="rId52"/>
    <p:sldId id="642" r:id="rId53"/>
    <p:sldId id="643" r:id="rId54"/>
    <p:sldId id="644" r:id="rId55"/>
    <p:sldId id="645" r:id="rId56"/>
    <p:sldId id="718" r:id="rId57"/>
    <p:sldId id="647" r:id="rId58"/>
    <p:sldId id="657" r:id="rId59"/>
    <p:sldId id="646" r:id="rId60"/>
    <p:sldId id="731" r:id="rId61"/>
    <p:sldId id="734" r:id="rId62"/>
    <p:sldId id="733" r:id="rId63"/>
    <p:sldId id="732" r:id="rId64"/>
    <p:sldId id="717" r:id="rId65"/>
    <p:sldId id="721" r:id="rId66"/>
    <p:sldId id="722" r:id="rId67"/>
    <p:sldId id="723" r:id="rId68"/>
    <p:sldId id="724" r:id="rId69"/>
    <p:sldId id="725" r:id="rId70"/>
    <p:sldId id="726" r:id="rId71"/>
    <p:sldId id="727" r:id="rId72"/>
    <p:sldId id="728" r:id="rId73"/>
    <p:sldId id="729" r:id="rId74"/>
    <p:sldId id="730" r:id="rId7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F2F2"/>
    <a:srgbClr val="E8F5F8"/>
    <a:srgbClr val="9933FF"/>
    <a:srgbClr val="FF9900"/>
    <a:srgbClr val="009999"/>
    <a:srgbClr val="4E4EF6"/>
    <a:srgbClr val="006699"/>
    <a:srgbClr val="FFFFFF"/>
    <a:srgbClr val="31869D"/>
    <a:srgbClr val="444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157" d="100"/>
          <a:sy n="157" d="100"/>
        </p:scale>
        <p:origin x="2000" y="88"/>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2024/7/23</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51</a:t>
            </a:fld>
            <a:endParaRPr kumimoji="1" lang="ja-JP" altLang="en-US"/>
          </a:p>
        </p:txBody>
      </p:sp>
    </p:spTree>
    <p:extLst>
      <p:ext uri="{BB962C8B-B14F-4D97-AF65-F5344CB8AC3E}">
        <p14:creationId xmlns:p14="http://schemas.microsoft.com/office/powerpoint/2010/main" val="327756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52</a:t>
            </a:fld>
            <a:endParaRPr kumimoji="1" lang="ja-JP" altLang="en-US"/>
          </a:p>
        </p:txBody>
      </p:sp>
    </p:spTree>
    <p:extLst>
      <p:ext uri="{BB962C8B-B14F-4D97-AF65-F5344CB8AC3E}">
        <p14:creationId xmlns:p14="http://schemas.microsoft.com/office/powerpoint/2010/main" val="170018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53</a:t>
            </a:fld>
            <a:endParaRPr kumimoji="1" lang="ja-JP" altLang="en-US"/>
          </a:p>
        </p:txBody>
      </p:sp>
    </p:spTree>
    <p:extLst>
      <p:ext uri="{BB962C8B-B14F-4D97-AF65-F5344CB8AC3E}">
        <p14:creationId xmlns:p14="http://schemas.microsoft.com/office/powerpoint/2010/main" val="39075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54</a:t>
            </a:fld>
            <a:endParaRPr kumimoji="1" lang="ja-JP" altLang="en-US"/>
          </a:p>
        </p:txBody>
      </p:sp>
    </p:spTree>
    <p:extLst>
      <p:ext uri="{BB962C8B-B14F-4D97-AF65-F5344CB8AC3E}">
        <p14:creationId xmlns:p14="http://schemas.microsoft.com/office/powerpoint/2010/main" val="420609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sites.cs.ucsb.edu/~tyang/class/240a17/slides/SIMD.pdf" TargetMode="External"/><Relationship Id="rId4" Type="http://schemas.openxmlformats.org/officeDocument/2006/relationships/hyperlink" Target="https://developer.mozilla.org/en-US/docs/Glossary/SIM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chip.org/wiki/File:Bulldozer_Die_Shot.jpg"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proceedings/10.1145/3613424" TargetMode="External"/><Relationship Id="rId2" Type="http://schemas.openxmlformats.org/officeDocument/2006/relationships/hyperlink" Target="https://dl.acm.org/doi/proceedings/10.1145/3579371"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ieeexplore.ieee.org/abstract/document/7446087" TargetMode="External"/><Relationship Id="rId2" Type="http://schemas.openxmlformats.org/officeDocument/2006/relationships/hyperlink" Target="https://ieeexplore.ieee.org/abstract/document/809439" TargetMode="External"/><Relationship Id="rId1" Type="http://schemas.openxmlformats.org/officeDocument/2006/relationships/slideLayout" Target="../slideLayouts/slideLayout2.xml"/><Relationship Id="rId4" Type="http://schemas.openxmlformats.org/officeDocument/2006/relationships/hyperlink" Target="https://ieeexplore.ieee.org/abstract/document/118353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406.18786" TargetMode="External"/><Relationship Id="rId2" Type="http://schemas.openxmlformats.org/officeDocument/2006/relationships/hyperlink" Target="https://dl.acm.org/doi/10.1145/2830772.2830815" TargetMode="External"/><Relationship Id="rId1" Type="http://schemas.openxmlformats.org/officeDocument/2006/relationships/slideLayout" Target="../slideLayouts/slideLayout2.xml"/><Relationship Id="rId4" Type="http://schemas.openxmlformats.org/officeDocument/2006/relationships/hyperlink" Target="https://dl.acm.org/doi/10.1145/3613424.3614272"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先進計算機構成論 </a:t>
            </a:r>
            <a:r>
              <a:rPr lang="en-US" altLang="ja-JP" sz="2800" dirty="0"/>
              <a:t>11</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ja-JP" altLang="en-US" dirty="0"/>
              <a:t>フリンの分類と </a:t>
            </a:r>
            <a:r>
              <a:rPr kumimoji="1" lang="en-US" altLang="ja-JP" dirty="0"/>
              <a:t>SIMD </a:t>
            </a:r>
            <a:endParaRPr kumimoji="1" lang="ja-JP" altLang="en-US" dirty="0"/>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p:txBody>
          <a:bodyPr/>
          <a:lstStyle/>
          <a:p>
            <a:r>
              <a:rPr kumimoji="1" lang="en-US" altLang="ja-JP" dirty="0"/>
              <a:t>Single Instruction stream/Multiple Data stream (SIMD)</a:t>
            </a:r>
          </a:p>
          <a:p>
            <a:pPr lvl="1"/>
            <a:r>
              <a:rPr kumimoji="1" lang="ja-JP" altLang="en-US" dirty="0"/>
              <a:t>コンピュータ・ハードウェアの構成方法の分類の１つ</a:t>
            </a:r>
            <a:endParaRPr kumimoji="1" lang="en-US" altLang="ja-JP" dirty="0"/>
          </a:p>
          <a:p>
            <a:pPr lvl="1"/>
            <a:r>
              <a:rPr kumimoji="1" lang="ja-JP" altLang="en-US" dirty="0"/>
              <a:t>あいだの「</a:t>
            </a:r>
            <a:r>
              <a:rPr kumimoji="1" lang="en-US" altLang="ja-JP" dirty="0"/>
              <a:t>stream</a:t>
            </a:r>
            <a:r>
              <a:rPr kumimoji="1" lang="ja-JP" altLang="en-US" dirty="0"/>
              <a:t>」は省略されることもある</a:t>
            </a:r>
            <a:endParaRPr kumimoji="1" lang="en-US" altLang="ja-JP" dirty="0"/>
          </a:p>
          <a:p>
            <a:r>
              <a:rPr kumimoji="1" lang="ja-JP" altLang="en-US" dirty="0"/>
              <a:t>フリンによる分類に由来</a:t>
            </a:r>
            <a:endParaRPr kumimoji="1" lang="en-US" altLang="ja-JP" dirty="0"/>
          </a:p>
          <a:p>
            <a:pPr lvl="1"/>
            <a:r>
              <a:rPr kumimoji="1" lang="en-US" altLang="ja-JP" dirty="0"/>
              <a:t>M. J. Flynn, "Very high-speed computing systems," in Proceedings of the IEEE, vol. 54, no. 12, pp. 1901-1909, Dec. 1966</a:t>
            </a:r>
          </a:p>
          <a:p>
            <a:r>
              <a:rPr kumimoji="1" lang="ja-JP" altLang="en-US" dirty="0"/>
              <a:t>プログラムを処理する際の</a:t>
            </a:r>
            <a:endParaRPr kumimoji="1" lang="en-US" altLang="ja-JP" dirty="0"/>
          </a:p>
          <a:p>
            <a:pPr lvl="1"/>
            <a:r>
              <a:rPr kumimoji="1" lang="ja-JP" altLang="en-US" dirty="0"/>
              <a:t>「命令の流れ」と「データの流れ」に着目</a:t>
            </a:r>
            <a:endParaRPr kumimoji="1" lang="en-US" altLang="ja-JP" dirty="0"/>
          </a:p>
          <a:p>
            <a:pPr lvl="1"/>
            <a:r>
              <a:rPr kumimoji="1" lang="ja-JP" altLang="en-US" dirty="0"/>
              <a:t>それぞれが同時に１つあるか，複数あるかで分類</a:t>
            </a:r>
            <a:endParaRPr kumimoji="1" lang="en-US" altLang="ja-JP" dirty="0"/>
          </a:p>
        </p:txBody>
      </p:sp>
    </p:spTree>
    <p:extLst>
      <p:ext uri="{BB962C8B-B14F-4D97-AF65-F5344CB8AC3E}">
        <p14:creationId xmlns:p14="http://schemas.microsoft.com/office/powerpoint/2010/main" val="2916111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フリンの分類</a:t>
            </a:r>
            <a:br>
              <a:rPr kumimoji="1" lang="en-US" altLang="ja-JP" dirty="0"/>
            </a:br>
            <a:r>
              <a:rPr kumimoji="1" lang="ja-JP" altLang="en-US" sz="1800" dirty="0"/>
              <a:t>混乱したらこの図を見返そう</a:t>
            </a:r>
            <a:endParaRPr kumimoji="1" lang="ja-JP" altLang="en-US" dirty="0"/>
          </a:p>
        </p:txBody>
      </p:sp>
      <p:sp>
        <p:nvSpPr>
          <p:cNvPr id="15" name="正方形/長方形 14">
            <a:extLst>
              <a:ext uri="{FF2B5EF4-FFF2-40B4-BE49-F238E27FC236}">
                <a16:creationId xmlns:a16="http://schemas.microsoft.com/office/drawing/2014/main" id="{B910C821-A2BE-B213-20C9-629C87ECAEF1}"/>
              </a:ext>
            </a:extLst>
          </p:cNvPr>
          <p:cNvSpPr/>
          <p:nvPr/>
        </p:nvSpPr>
        <p:spPr bwMode="auto">
          <a:xfrm>
            <a:off x="2861981" y="270899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6" name="直線矢印コネクタ 15">
            <a:extLst>
              <a:ext uri="{FF2B5EF4-FFF2-40B4-BE49-F238E27FC236}">
                <a16:creationId xmlns:a16="http://schemas.microsoft.com/office/drawing/2014/main" id="{B42BA47D-B259-ADCF-32E1-3F5201B269D2}"/>
              </a:ext>
            </a:extLst>
          </p:cNvPr>
          <p:cNvCxnSpPr>
            <a:cxnSpLocks/>
          </p:cNvCxnSpPr>
          <p:nvPr/>
        </p:nvCxnSpPr>
        <p:spPr bwMode="auto">
          <a:xfrm>
            <a:off x="3221985" y="251112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0" name="正方形/長方形 29">
            <a:extLst>
              <a:ext uri="{FF2B5EF4-FFF2-40B4-BE49-F238E27FC236}">
                <a16:creationId xmlns:a16="http://schemas.microsoft.com/office/drawing/2014/main" id="{27AE8EFA-E12A-FD1A-D117-B4A5889C93C5}"/>
              </a:ext>
            </a:extLst>
          </p:cNvPr>
          <p:cNvSpPr/>
          <p:nvPr/>
        </p:nvSpPr>
        <p:spPr bwMode="auto">
          <a:xfrm>
            <a:off x="3041983" y="216898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0" name="フリーフォーム 10">
            <a:extLst>
              <a:ext uri="{FF2B5EF4-FFF2-40B4-BE49-F238E27FC236}">
                <a16:creationId xmlns:a16="http://schemas.microsoft.com/office/drawing/2014/main" id="{44A73F9E-2E59-A8BC-335C-F545C69B1F2C}"/>
              </a:ext>
            </a:extLst>
          </p:cNvPr>
          <p:cNvSpPr>
            <a:spLocks noChangeArrowheads="1"/>
          </p:cNvSpPr>
          <p:nvPr/>
        </p:nvSpPr>
        <p:spPr bwMode="auto">
          <a:xfrm flipH="1">
            <a:off x="2861981"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1" name="直線矢印コネクタ 50">
            <a:extLst>
              <a:ext uri="{FF2B5EF4-FFF2-40B4-BE49-F238E27FC236}">
                <a16:creationId xmlns:a16="http://schemas.microsoft.com/office/drawing/2014/main" id="{DBB74B0B-52E8-D5DB-7795-6BCB65727AC1}"/>
              </a:ext>
            </a:extLst>
          </p:cNvPr>
          <p:cNvCxnSpPr>
            <a:cxnSpLocks/>
          </p:cNvCxnSpPr>
          <p:nvPr/>
        </p:nvCxnSpPr>
        <p:spPr bwMode="auto">
          <a:xfrm>
            <a:off x="3221985" y="3068995"/>
            <a:ext cx="0" cy="36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2" name="正方形/長方形 51">
            <a:extLst>
              <a:ext uri="{FF2B5EF4-FFF2-40B4-BE49-F238E27FC236}">
                <a16:creationId xmlns:a16="http://schemas.microsoft.com/office/drawing/2014/main" id="{00DA425B-A218-7EBA-CBE5-6ABAC72FFB45}"/>
              </a:ext>
            </a:extLst>
          </p:cNvPr>
          <p:cNvSpPr/>
          <p:nvPr/>
        </p:nvSpPr>
        <p:spPr bwMode="auto">
          <a:xfrm>
            <a:off x="6642023" y="270899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3" name="直線矢印コネクタ 52">
            <a:extLst>
              <a:ext uri="{FF2B5EF4-FFF2-40B4-BE49-F238E27FC236}">
                <a16:creationId xmlns:a16="http://schemas.microsoft.com/office/drawing/2014/main" id="{BEC04D6C-3B1A-1EAB-95EC-F9126CCB8309}"/>
              </a:ext>
            </a:extLst>
          </p:cNvPr>
          <p:cNvCxnSpPr>
            <a:cxnSpLocks/>
          </p:cNvCxnSpPr>
          <p:nvPr/>
        </p:nvCxnSpPr>
        <p:spPr bwMode="auto">
          <a:xfrm>
            <a:off x="7002027" y="251112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4" name="正方形/長方形 53">
            <a:extLst>
              <a:ext uri="{FF2B5EF4-FFF2-40B4-BE49-F238E27FC236}">
                <a16:creationId xmlns:a16="http://schemas.microsoft.com/office/drawing/2014/main" id="{834BCDCA-955B-D292-9D90-6F1692C1F1FD}"/>
              </a:ext>
            </a:extLst>
          </p:cNvPr>
          <p:cNvSpPr/>
          <p:nvPr/>
        </p:nvSpPr>
        <p:spPr bwMode="auto">
          <a:xfrm>
            <a:off x="6822025" y="216898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5" name="フリーフォーム 10">
            <a:extLst>
              <a:ext uri="{FF2B5EF4-FFF2-40B4-BE49-F238E27FC236}">
                <a16:creationId xmlns:a16="http://schemas.microsoft.com/office/drawing/2014/main" id="{3B6816FB-D5C1-951F-AFA5-0C0B196B66EE}"/>
              </a:ext>
            </a:extLst>
          </p:cNvPr>
          <p:cNvSpPr>
            <a:spLocks noChangeArrowheads="1"/>
          </p:cNvSpPr>
          <p:nvPr/>
        </p:nvSpPr>
        <p:spPr bwMode="auto">
          <a:xfrm flipH="1">
            <a:off x="5382009"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6" name="直線矢印コネクタ 55">
            <a:extLst>
              <a:ext uri="{FF2B5EF4-FFF2-40B4-BE49-F238E27FC236}">
                <a16:creationId xmlns:a16="http://schemas.microsoft.com/office/drawing/2014/main" id="{63F3B171-8BFC-AE3F-0A94-094749FDFCD6}"/>
              </a:ext>
            </a:extLst>
          </p:cNvPr>
          <p:cNvCxnSpPr>
            <a:cxnSpLocks/>
          </p:cNvCxnSpPr>
          <p:nvPr/>
        </p:nvCxnSpPr>
        <p:spPr bwMode="auto">
          <a:xfrm>
            <a:off x="7002027" y="306899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7" name="Freeform 10">
            <a:extLst>
              <a:ext uri="{FF2B5EF4-FFF2-40B4-BE49-F238E27FC236}">
                <a16:creationId xmlns:a16="http://schemas.microsoft.com/office/drawing/2014/main" id="{91FC0299-73A6-CA0E-0A6A-390A7A13037B}"/>
              </a:ext>
            </a:extLst>
          </p:cNvPr>
          <p:cNvSpPr>
            <a:spLocks/>
          </p:cNvSpPr>
          <p:nvPr/>
        </p:nvSpPr>
        <p:spPr bwMode="auto">
          <a:xfrm rot="5400000">
            <a:off x="6192017" y="279899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フリーフォーム 10">
            <a:extLst>
              <a:ext uri="{FF2B5EF4-FFF2-40B4-BE49-F238E27FC236}">
                <a16:creationId xmlns:a16="http://schemas.microsoft.com/office/drawing/2014/main" id="{4176E7F6-5ED3-D33B-4555-CF9B31554FBF}"/>
              </a:ext>
            </a:extLst>
          </p:cNvPr>
          <p:cNvSpPr>
            <a:spLocks noChangeArrowheads="1"/>
          </p:cNvSpPr>
          <p:nvPr/>
        </p:nvSpPr>
        <p:spPr bwMode="auto">
          <a:xfrm flipH="1">
            <a:off x="6192018"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9" name="フリーフォーム 10">
            <a:extLst>
              <a:ext uri="{FF2B5EF4-FFF2-40B4-BE49-F238E27FC236}">
                <a16:creationId xmlns:a16="http://schemas.microsoft.com/office/drawing/2014/main" id="{4AF14BF6-A88B-E908-97F4-6E7F1D2723DA}"/>
              </a:ext>
            </a:extLst>
          </p:cNvPr>
          <p:cNvSpPr>
            <a:spLocks noChangeArrowheads="1"/>
          </p:cNvSpPr>
          <p:nvPr/>
        </p:nvSpPr>
        <p:spPr bwMode="auto">
          <a:xfrm flipH="1">
            <a:off x="7002027"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60" name="フリーフォーム 10">
            <a:extLst>
              <a:ext uri="{FF2B5EF4-FFF2-40B4-BE49-F238E27FC236}">
                <a16:creationId xmlns:a16="http://schemas.microsoft.com/office/drawing/2014/main" id="{A2F2562E-EE4E-2407-F81C-7E7024A75F90}"/>
              </a:ext>
            </a:extLst>
          </p:cNvPr>
          <p:cNvSpPr>
            <a:spLocks noChangeArrowheads="1"/>
          </p:cNvSpPr>
          <p:nvPr/>
        </p:nvSpPr>
        <p:spPr bwMode="auto">
          <a:xfrm flipH="1">
            <a:off x="7812036"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61" name="Freeform 10">
            <a:extLst>
              <a:ext uri="{FF2B5EF4-FFF2-40B4-BE49-F238E27FC236}">
                <a16:creationId xmlns:a16="http://schemas.microsoft.com/office/drawing/2014/main" id="{A9E59788-9243-A055-04D1-3A872E5DA67B}"/>
              </a:ext>
            </a:extLst>
          </p:cNvPr>
          <p:cNvSpPr>
            <a:spLocks/>
          </p:cNvSpPr>
          <p:nvPr/>
        </p:nvSpPr>
        <p:spPr bwMode="auto">
          <a:xfrm rot="5400000">
            <a:off x="6597024" y="320399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2" name="Freeform 10">
            <a:extLst>
              <a:ext uri="{FF2B5EF4-FFF2-40B4-BE49-F238E27FC236}">
                <a16:creationId xmlns:a16="http://schemas.microsoft.com/office/drawing/2014/main" id="{921A573D-6A7C-9376-133D-408532B7CF04}"/>
              </a:ext>
            </a:extLst>
          </p:cNvPr>
          <p:cNvSpPr>
            <a:spLocks/>
          </p:cNvSpPr>
          <p:nvPr/>
        </p:nvSpPr>
        <p:spPr bwMode="auto">
          <a:xfrm rot="5400000" flipV="1">
            <a:off x="7047028" y="3023995"/>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3" name="Freeform 10">
            <a:extLst>
              <a:ext uri="{FF2B5EF4-FFF2-40B4-BE49-F238E27FC236}">
                <a16:creationId xmlns:a16="http://schemas.microsoft.com/office/drawing/2014/main" id="{CFB221DA-C216-6983-1BF1-909CA47BFE47}"/>
              </a:ext>
            </a:extLst>
          </p:cNvPr>
          <p:cNvSpPr>
            <a:spLocks/>
          </p:cNvSpPr>
          <p:nvPr/>
        </p:nvSpPr>
        <p:spPr bwMode="auto">
          <a:xfrm rot="5400000" flipV="1">
            <a:off x="7632035" y="288899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4" name="正方形/長方形 63">
            <a:extLst>
              <a:ext uri="{FF2B5EF4-FFF2-40B4-BE49-F238E27FC236}">
                <a16:creationId xmlns:a16="http://schemas.microsoft.com/office/drawing/2014/main" id="{A689800D-44D1-55D0-ED33-5985E102B179}"/>
              </a:ext>
            </a:extLst>
          </p:cNvPr>
          <p:cNvSpPr/>
          <p:nvPr/>
        </p:nvSpPr>
        <p:spPr bwMode="auto">
          <a:xfrm>
            <a:off x="2861981" y="171897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SISD</a:t>
            </a:r>
            <a:endParaRPr kumimoji="1" lang="ja-JP" altLang="en-US" sz="1600" dirty="0">
              <a:solidFill>
                <a:schemeClr val="tx1">
                  <a:lumMod val="75000"/>
                  <a:lumOff val="25000"/>
                </a:schemeClr>
              </a:solidFill>
              <a:latin typeface="+mn-ea"/>
            </a:endParaRPr>
          </a:p>
        </p:txBody>
      </p:sp>
      <p:sp>
        <p:nvSpPr>
          <p:cNvPr id="66" name="正方形/長方形 65">
            <a:extLst>
              <a:ext uri="{FF2B5EF4-FFF2-40B4-BE49-F238E27FC236}">
                <a16:creationId xmlns:a16="http://schemas.microsoft.com/office/drawing/2014/main" id="{047C429B-67D5-7E3B-8855-685D3AD2210B}"/>
              </a:ext>
            </a:extLst>
          </p:cNvPr>
          <p:cNvSpPr/>
          <p:nvPr/>
        </p:nvSpPr>
        <p:spPr bwMode="auto">
          <a:xfrm>
            <a:off x="6192018" y="522902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7" name="直線矢印コネクタ 66">
            <a:extLst>
              <a:ext uri="{FF2B5EF4-FFF2-40B4-BE49-F238E27FC236}">
                <a16:creationId xmlns:a16="http://schemas.microsoft.com/office/drawing/2014/main" id="{A857D8FC-F62C-8F8B-358A-06915174F125}"/>
              </a:ext>
            </a:extLst>
          </p:cNvPr>
          <p:cNvCxnSpPr>
            <a:cxnSpLocks/>
          </p:cNvCxnSpPr>
          <p:nvPr/>
        </p:nvCxnSpPr>
        <p:spPr bwMode="auto">
          <a:xfrm>
            <a:off x="6552022" y="503115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8" name="正方形/長方形 67">
            <a:extLst>
              <a:ext uri="{FF2B5EF4-FFF2-40B4-BE49-F238E27FC236}">
                <a16:creationId xmlns:a16="http://schemas.microsoft.com/office/drawing/2014/main" id="{47AF3FD2-344A-C3BE-348B-D501828132C2}"/>
              </a:ext>
            </a:extLst>
          </p:cNvPr>
          <p:cNvSpPr/>
          <p:nvPr/>
        </p:nvSpPr>
        <p:spPr bwMode="auto">
          <a:xfrm>
            <a:off x="6372020" y="468901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69" name="フリーフォーム 10">
            <a:extLst>
              <a:ext uri="{FF2B5EF4-FFF2-40B4-BE49-F238E27FC236}">
                <a16:creationId xmlns:a16="http://schemas.microsoft.com/office/drawing/2014/main" id="{DC03D7C0-6984-0109-9809-92F92314A363}"/>
              </a:ext>
            </a:extLst>
          </p:cNvPr>
          <p:cNvSpPr>
            <a:spLocks noChangeArrowheads="1"/>
          </p:cNvSpPr>
          <p:nvPr/>
        </p:nvSpPr>
        <p:spPr bwMode="auto">
          <a:xfrm flipH="1">
            <a:off x="6192018"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0" name="直線矢印コネクタ 69">
            <a:extLst>
              <a:ext uri="{FF2B5EF4-FFF2-40B4-BE49-F238E27FC236}">
                <a16:creationId xmlns:a16="http://schemas.microsoft.com/office/drawing/2014/main" id="{AC88AF91-B905-C0F7-051F-667622F6E0F0}"/>
              </a:ext>
            </a:extLst>
          </p:cNvPr>
          <p:cNvCxnSpPr>
            <a:cxnSpLocks/>
          </p:cNvCxnSpPr>
          <p:nvPr/>
        </p:nvCxnSpPr>
        <p:spPr bwMode="auto">
          <a:xfrm>
            <a:off x="6552022" y="558902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1" name="正方形/長方形 70">
            <a:extLst>
              <a:ext uri="{FF2B5EF4-FFF2-40B4-BE49-F238E27FC236}">
                <a16:creationId xmlns:a16="http://schemas.microsoft.com/office/drawing/2014/main" id="{46A0FDC3-0BA8-D2C7-285D-C06856DAC685}"/>
              </a:ext>
            </a:extLst>
          </p:cNvPr>
          <p:cNvSpPr/>
          <p:nvPr/>
        </p:nvSpPr>
        <p:spPr bwMode="auto">
          <a:xfrm>
            <a:off x="6642023" y="4239008"/>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
        <p:nvSpPr>
          <p:cNvPr id="80" name="正方形/長方形 79">
            <a:extLst>
              <a:ext uri="{FF2B5EF4-FFF2-40B4-BE49-F238E27FC236}">
                <a16:creationId xmlns:a16="http://schemas.microsoft.com/office/drawing/2014/main" id="{4D58E3B0-ABBA-8190-8275-793E1883E468}"/>
              </a:ext>
            </a:extLst>
          </p:cNvPr>
          <p:cNvSpPr/>
          <p:nvPr/>
        </p:nvSpPr>
        <p:spPr bwMode="auto">
          <a:xfrm>
            <a:off x="5382009" y="522902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1" name="直線矢印コネクタ 80">
            <a:extLst>
              <a:ext uri="{FF2B5EF4-FFF2-40B4-BE49-F238E27FC236}">
                <a16:creationId xmlns:a16="http://schemas.microsoft.com/office/drawing/2014/main" id="{588BEAFF-1727-CAEB-FFC2-6AC63C27C0FC}"/>
              </a:ext>
            </a:extLst>
          </p:cNvPr>
          <p:cNvCxnSpPr>
            <a:cxnSpLocks/>
          </p:cNvCxnSpPr>
          <p:nvPr/>
        </p:nvCxnSpPr>
        <p:spPr bwMode="auto">
          <a:xfrm>
            <a:off x="5742013" y="503114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2" name="正方形/長方形 81">
            <a:extLst>
              <a:ext uri="{FF2B5EF4-FFF2-40B4-BE49-F238E27FC236}">
                <a16:creationId xmlns:a16="http://schemas.microsoft.com/office/drawing/2014/main" id="{93415105-490E-B18D-53AD-3B845A076FE4}"/>
              </a:ext>
            </a:extLst>
          </p:cNvPr>
          <p:cNvSpPr/>
          <p:nvPr/>
        </p:nvSpPr>
        <p:spPr bwMode="auto">
          <a:xfrm>
            <a:off x="5562011" y="468901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3" name="フリーフォーム 10">
            <a:extLst>
              <a:ext uri="{FF2B5EF4-FFF2-40B4-BE49-F238E27FC236}">
                <a16:creationId xmlns:a16="http://schemas.microsoft.com/office/drawing/2014/main" id="{680E353B-5060-9529-712B-8677C6FD8197}"/>
              </a:ext>
            </a:extLst>
          </p:cNvPr>
          <p:cNvSpPr>
            <a:spLocks noChangeArrowheads="1"/>
          </p:cNvSpPr>
          <p:nvPr/>
        </p:nvSpPr>
        <p:spPr bwMode="auto">
          <a:xfrm flipH="1">
            <a:off x="5382009" y="594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4" name="直線矢印コネクタ 83">
            <a:extLst>
              <a:ext uri="{FF2B5EF4-FFF2-40B4-BE49-F238E27FC236}">
                <a16:creationId xmlns:a16="http://schemas.microsoft.com/office/drawing/2014/main" id="{2D49EFEA-2ABF-236F-B1E1-422773546F47}"/>
              </a:ext>
            </a:extLst>
          </p:cNvPr>
          <p:cNvCxnSpPr>
            <a:cxnSpLocks/>
          </p:cNvCxnSpPr>
          <p:nvPr/>
        </p:nvCxnSpPr>
        <p:spPr bwMode="auto">
          <a:xfrm>
            <a:off x="5742013" y="558902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5" name="正方形/長方形 84">
            <a:extLst>
              <a:ext uri="{FF2B5EF4-FFF2-40B4-BE49-F238E27FC236}">
                <a16:creationId xmlns:a16="http://schemas.microsoft.com/office/drawing/2014/main" id="{E5C0DDB5-468C-D981-2B2A-FAD103FC0DC8}"/>
              </a:ext>
            </a:extLst>
          </p:cNvPr>
          <p:cNvSpPr/>
          <p:nvPr/>
        </p:nvSpPr>
        <p:spPr bwMode="auto">
          <a:xfrm>
            <a:off x="7812036" y="522902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6" name="直線矢印コネクタ 85">
            <a:extLst>
              <a:ext uri="{FF2B5EF4-FFF2-40B4-BE49-F238E27FC236}">
                <a16:creationId xmlns:a16="http://schemas.microsoft.com/office/drawing/2014/main" id="{EC8A1611-F735-8D83-B9FB-A85BE2EF91A7}"/>
              </a:ext>
            </a:extLst>
          </p:cNvPr>
          <p:cNvCxnSpPr>
            <a:cxnSpLocks/>
          </p:cNvCxnSpPr>
          <p:nvPr/>
        </p:nvCxnSpPr>
        <p:spPr bwMode="auto">
          <a:xfrm>
            <a:off x="8172040" y="503115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7" name="正方形/長方形 86">
            <a:extLst>
              <a:ext uri="{FF2B5EF4-FFF2-40B4-BE49-F238E27FC236}">
                <a16:creationId xmlns:a16="http://schemas.microsoft.com/office/drawing/2014/main" id="{DFD9099F-299E-BE21-1B61-EDF98F652371}"/>
              </a:ext>
            </a:extLst>
          </p:cNvPr>
          <p:cNvSpPr/>
          <p:nvPr/>
        </p:nvSpPr>
        <p:spPr bwMode="auto">
          <a:xfrm>
            <a:off x="7992038" y="468901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8" name="フリーフォーム 10">
            <a:extLst>
              <a:ext uri="{FF2B5EF4-FFF2-40B4-BE49-F238E27FC236}">
                <a16:creationId xmlns:a16="http://schemas.microsoft.com/office/drawing/2014/main" id="{C2B1BFFD-3626-CEA3-B393-F571A0FE7A69}"/>
              </a:ext>
            </a:extLst>
          </p:cNvPr>
          <p:cNvSpPr>
            <a:spLocks noChangeArrowheads="1"/>
          </p:cNvSpPr>
          <p:nvPr/>
        </p:nvSpPr>
        <p:spPr bwMode="auto">
          <a:xfrm flipH="1">
            <a:off x="7812036"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9" name="直線矢印コネクタ 88">
            <a:extLst>
              <a:ext uri="{FF2B5EF4-FFF2-40B4-BE49-F238E27FC236}">
                <a16:creationId xmlns:a16="http://schemas.microsoft.com/office/drawing/2014/main" id="{D83BE502-166F-455B-E5D1-77F83FB31B26}"/>
              </a:ext>
            </a:extLst>
          </p:cNvPr>
          <p:cNvCxnSpPr>
            <a:cxnSpLocks/>
          </p:cNvCxnSpPr>
          <p:nvPr/>
        </p:nvCxnSpPr>
        <p:spPr bwMode="auto">
          <a:xfrm>
            <a:off x="8172040" y="558902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0" name="正方形/長方形 89">
            <a:extLst>
              <a:ext uri="{FF2B5EF4-FFF2-40B4-BE49-F238E27FC236}">
                <a16:creationId xmlns:a16="http://schemas.microsoft.com/office/drawing/2014/main" id="{511B18CE-8B46-A9C9-A02D-418F19D9C387}"/>
              </a:ext>
            </a:extLst>
          </p:cNvPr>
          <p:cNvSpPr/>
          <p:nvPr/>
        </p:nvSpPr>
        <p:spPr bwMode="auto">
          <a:xfrm>
            <a:off x="7002027" y="522902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91" name="直線矢印コネクタ 90">
            <a:extLst>
              <a:ext uri="{FF2B5EF4-FFF2-40B4-BE49-F238E27FC236}">
                <a16:creationId xmlns:a16="http://schemas.microsoft.com/office/drawing/2014/main" id="{93052BF8-D95B-3E44-0617-A9D58DE5042A}"/>
              </a:ext>
            </a:extLst>
          </p:cNvPr>
          <p:cNvCxnSpPr>
            <a:cxnSpLocks/>
          </p:cNvCxnSpPr>
          <p:nvPr/>
        </p:nvCxnSpPr>
        <p:spPr bwMode="auto">
          <a:xfrm>
            <a:off x="7362031" y="503114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2" name="正方形/長方形 91">
            <a:extLst>
              <a:ext uri="{FF2B5EF4-FFF2-40B4-BE49-F238E27FC236}">
                <a16:creationId xmlns:a16="http://schemas.microsoft.com/office/drawing/2014/main" id="{DBABC03A-6A45-92E5-0372-666114B56D46}"/>
              </a:ext>
            </a:extLst>
          </p:cNvPr>
          <p:cNvSpPr/>
          <p:nvPr/>
        </p:nvSpPr>
        <p:spPr bwMode="auto">
          <a:xfrm>
            <a:off x="7182029" y="468901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93" name="フリーフォーム 10">
            <a:extLst>
              <a:ext uri="{FF2B5EF4-FFF2-40B4-BE49-F238E27FC236}">
                <a16:creationId xmlns:a16="http://schemas.microsoft.com/office/drawing/2014/main" id="{2629EA59-272B-CC20-6EEC-B2649468CADB}"/>
              </a:ext>
            </a:extLst>
          </p:cNvPr>
          <p:cNvSpPr>
            <a:spLocks noChangeArrowheads="1"/>
          </p:cNvSpPr>
          <p:nvPr/>
        </p:nvSpPr>
        <p:spPr bwMode="auto">
          <a:xfrm flipH="1">
            <a:off x="7002027" y="594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94" name="直線矢印コネクタ 93">
            <a:extLst>
              <a:ext uri="{FF2B5EF4-FFF2-40B4-BE49-F238E27FC236}">
                <a16:creationId xmlns:a16="http://schemas.microsoft.com/office/drawing/2014/main" id="{F6022B06-0D63-2587-5629-10866160E514}"/>
              </a:ext>
            </a:extLst>
          </p:cNvPr>
          <p:cNvCxnSpPr>
            <a:cxnSpLocks/>
          </p:cNvCxnSpPr>
          <p:nvPr/>
        </p:nvCxnSpPr>
        <p:spPr bwMode="auto">
          <a:xfrm>
            <a:off x="7362031" y="558902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5" name="正方形/長方形 94">
            <a:extLst>
              <a:ext uri="{FF2B5EF4-FFF2-40B4-BE49-F238E27FC236}">
                <a16:creationId xmlns:a16="http://schemas.microsoft.com/office/drawing/2014/main" id="{55F32294-2B71-A65F-9632-E441393E4126}"/>
              </a:ext>
            </a:extLst>
          </p:cNvPr>
          <p:cNvSpPr/>
          <p:nvPr/>
        </p:nvSpPr>
        <p:spPr bwMode="auto">
          <a:xfrm>
            <a:off x="2508329" y="522901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96" name="直線矢印コネクタ 95">
            <a:extLst>
              <a:ext uri="{FF2B5EF4-FFF2-40B4-BE49-F238E27FC236}">
                <a16:creationId xmlns:a16="http://schemas.microsoft.com/office/drawing/2014/main" id="{3CAC61E8-9A9E-32D5-42F2-6D582E82747C}"/>
              </a:ext>
            </a:extLst>
          </p:cNvPr>
          <p:cNvCxnSpPr>
            <a:cxnSpLocks/>
          </p:cNvCxnSpPr>
          <p:nvPr/>
        </p:nvCxnSpPr>
        <p:spPr bwMode="auto">
          <a:xfrm>
            <a:off x="2868333" y="503114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7" name="正方形/長方形 96">
            <a:extLst>
              <a:ext uri="{FF2B5EF4-FFF2-40B4-BE49-F238E27FC236}">
                <a16:creationId xmlns:a16="http://schemas.microsoft.com/office/drawing/2014/main" id="{6EEC328E-BC9C-5CE4-D049-F75F44BC805F}"/>
              </a:ext>
            </a:extLst>
          </p:cNvPr>
          <p:cNvSpPr/>
          <p:nvPr/>
        </p:nvSpPr>
        <p:spPr bwMode="auto">
          <a:xfrm>
            <a:off x="2688331" y="468901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0" name="正方形/長方形 99">
            <a:extLst>
              <a:ext uri="{FF2B5EF4-FFF2-40B4-BE49-F238E27FC236}">
                <a16:creationId xmlns:a16="http://schemas.microsoft.com/office/drawing/2014/main" id="{CB8514D8-10FB-D151-3EB4-F5EA8E050E23}"/>
              </a:ext>
            </a:extLst>
          </p:cNvPr>
          <p:cNvSpPr/>
          <p:nvPr/>
        </p:nvSpPr>
        <p:spPr bwMode="auto">
          <a:xfrm>
            <a:off x="2958334" y="423900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MISD</a:t>
            </a:r>
            <a:endParaRPr kumimoji="1" lang="ja-JP" altLang="en-US" sz="1600" dirty="0">
              <a:solidFill>
                <a:schemeClr val="tx1">
                  <a:lumMod val="75000"/>
                  <a:lumOff val="25000"/>
                </a:schemeClr>
              </a:solidFill>
              <a:latin typeface="+mn-ea"/>
            </a:endParaRPr>
          </a:p>
        </p:txBody>
      </p:sp>
      <p:sp>
        <p:nvSpPr>
          <p:cNvPr id="101" name="正方形/長方形 100">
            <a:extLst>
              <a:ext uri="{FF2B5EF4-FFF2-40B4-BE49-F238E27FC236}">
                <a16:creationId xmlns:a16="http://schemas.microsoft.com/office/drawing/2014/main" id="{E3EBFC20-72F5-42D0-DB5D-43ABB2E0173A}"/>
              </a:ext>
            </a:extLst>
          </p:cNvPr>
          <p:cNvSpPr/>
          <p:nvPr/>
        </p:nvSpPr>
        <p:spPr bwMode="auto">
          <a:xfrm>
            <a:off x="1698320" y="522901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02" name="直線矢印コネクタ 101">
            <a:extLst>
              <a:ext uri="{FF2B5EF4-FFF2-40B4-BE49-F238E27FC236}">
                <a16:creationId xmlns:a16="http://schemas.microsoft.com/office/drawing/2014/main" id="{73650A82-D2E3-D0E3-B8C8-B839A2E404F8}"/>
              </a:ext>
            </a:extLst>
          </p:cNvPr>
          <p:cNvCxnSpPr>
            <a:cxnSpLocks/>
          </p:cNvCxnSpPr>
          <p:nvPr/>
        </p:nvCxnSpPr>
        <p:spPr bwMode="auto">
          <a:xfrm>
            <a:off x="2058324" y="503114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3" name="正方形/長方形 102">
            <a:extLst>
              <a:ext uri="{FF2B5EF4-FFF2-40B4-BE49-F238E27FC236}">
                <a16:creationId xmlns:a16="http://schemas.microsoft.com/office/drawing/2014/main" id="{12AD0E6E-C979-8CBC-8948-9539F7A2AD11}"/>
              </a:ext>
            </a:extLst>
          </p:cNvPr>
          <p:cNvSpPr/>
          <p:nvPr/>
        </p:nvSpPr>
        <p:spPr bwMode="auto">
          <a:xfrm>
            <a:off x="1878322" y="468901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6" name="正方形/長方形 105">
            <a:extLst>
              <a:ext uri="{FF2B5EF4-FFF2-40B4-BE49-F238E27FC236}">
                <a16:creationId xmlns:a16="http://schemas.microsoft.com/office/drawing/2014/main" id="{560D0F08-D35C-D8F7-9A4B-87F7D75614E3}"/>
              </a:ext>
            </a:extLst>
          </p:cNvPr>
          <p:cNvSpPr/>
          <p:nvPr/>
        </p:nvSpPr>
        <p:spPr bwMode="auto">
          <a:xfrm>
            <a:off x="4128347" y="522901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07" name="直線矢印コネクタ 106">
            <a:extLst>
              <a:ext uri="{FF2B5EF4-FFF2-40B4-BE49-F238E27FC236}">
                <a16:creationId xmlns:a16="http://schemas.microsoft.com/office/drawing/2014/main" id="{D2EF91C3-F06D-B230-91E9-8A96056FFEB0}"/>
              </a:ext>
            </a:extLst>
          </p:cNvPr>
          <p:cNvCxnSpPr>
            <a:cxnSpLocks/>
          </p:cNvCxnSpPr>
          <p:nvPr/>
        </p:nvCxnSpPr>
        <p:spPr bwMode="auto">
          <a:xfrm>
            <a:off x="4488351" y="503114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8" name="正方形/長方形 107">
            <a:extLst>
              <a:ext uri="{FF2B5EF4-FFF2-40B4-BE49-F238E27FC236}">
                <a16:creationId xmlns:a16="http://schemas.microsoft.com/office/drawing/2014/main" id="{520313A6-2186-F241-3F3C-2908E3DE2005}"/>
              </a:ext>
            </a:extLst>
          </p:cNvPr>
          <p:cNvSpPr/>
          <p:nvPr/>
        </p:nvSpPr>
        <p:spPr bwMode="auto">
          <a:xfrm>
            <a:off x="4308349" y="468901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9" name="フリーフォーム 10">
            <a:extLst>
              <a:ext uri="{FF2B5EF4-FFF2-40B4-BE49-F238E27FC236}">
                <a16:creationId xmlns:a16="http://schemas.microsoft.com/office/drawing/2014/main" id="{CC2804DD-D60B-67B0-0FA6-A1B331F3037E}"/>
              </a:ext>
            </a:extLst>
          </p:cNvPr>
          <p:cNvSpPr>
            <a:spLocks noChangeArrowheads="1"/>
          </p:cNvSpPr>
          <p:nvPr/>
        </p:nvSpPr>
        <p:spPr bwMode="auto">
          <a:xfrm flipH="1">
            <a:off x="2861981"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10" name="直線矢印コネクタ 109">
            <a:extLst>
              <a:ext uri="{FF2B5EF4-FFF2-40B4-BE49-F238E27FC236}">
                <a16:creationId xmlns:a16="http://schemas.microsoft.com/office/drawing/2014/main" id="{E84113F0-8910-B648-4A0D-34E5FC8206D3}"/>
              </a:ext>
            </a:extLst>
          </p:cNvPr>
          <p:cNvCxnSpPr>
            <a:cxnSpLocks/>
          </p:cNvCxnSpPr>
          <p:nvPr/>
        </p:nvCxnSpPr>
        <p:spPr bwMode="auto">
          <a:xfrm>
            <a:off x="3221985" y="5679025"/>
            <a:ext cx="0" cy="27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11" name="正方形/長方形 110">
            <a:extLst>
              <a:ext uri="{FF2B5EF4-FFF2-40B4-BE49-F238E27FC236}">
                <a16:creationId xmlns:a16="http://schemas.microsoft.com/office/drawing/2014/main" id="{8ACC1F28-AE79-BC9E-5A67-23F3393CD506}"/>
              </a:ext>
            </a:extLst>
          </p:cNvPr>
          <p:cNvSpPr/>
          <p:nvPr/>
        </p:nvSpPr>
        <p:spPr bwMode="auto">
          <a:xfrm>
            <a:off x="3318338" y="522901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12" name="直線矢印コネクタ 111">
            <a:extLst>
              <a:ext uri="{FF2B5EF4-FFF2-40B4-BE49-F238E27FC236}">
                <a16:creationId xmlns:a16="http://schemas.microsoft.com/office/drawing/2014/main" id="{A13C3338-A4FE-27E8-CC71-AE62E4C12E2D}"/>
              </a:ext>
            </a:extLst>
          </p:cNvPr>
          <p:cNvCxnSpPr>
            <a:cxnSpLocks/>
          </p:cNvCxnSpPr>
          <p:nvPr/>
        </p:nvCxnSpPr>
        <p:spPr bwMode="auto">
          <a:xfrm>
            <a:off x="3678342" y="503114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13" name="正方形/長方形 112">
            <a:extLst>
              <a:ext uri="{FF2B5EF4-FFF2-40B4-BE49-F238E27FC236}">
                <a16:creationId xmlns:a16="http://schemas.microsoft.com/office/drawing/2014/main" id="{FCC12FBB-47F4-35F6-B55F-6B9B0B114752}"/>
              </a:ext>
            </a:extLst>
          </p:cNvPr>
          <p:cNvSpPr/>
          <p:nvPr/>
        </p:nvSpPr>
        <p:spPr bwMode="auto">
          <a:xfrm>
            <a:off x="3498340" y="468901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16" name="Freeform 10">
            <a:extLst>
              <a:ext uri="{FF2B5EF4-FFF2-40B4-BE49-F238E27FC236}">
                <a16:creationId xmlns:a16="http://schemas.microsoft.com/office/drawing/2014/main" id="{E8704260-0DD1-BE45-581E-98B3DDB92824}"/>
              </a:ext>
            </a:extLst>
          </p:cNvPr>
          <p:cNvSpPr>
            <a:spLocks/>
          </p:cNvSpPr>
          <p:nvPr/>
        </p:nvSpPr>
        <p:spPr bwMode="auto">
          <a:xfrm>
            <a:off x="2051972" y="5589024"/>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0" name="Freeform 10">
            <a:extLst>
              <a:ext uri="{FF2B5EF4-FFF2-40B4-BE49-F238E27FC236}">
                <a16:creationId xmlns:a16="http://schemas.microsoft.com/office/drawing/2014/main" id="{A6059295-CD61-F1C9-70D2-182C852DC9C8}"/>
              </a:ext>
            </a:extLst>
          </p:cNvPr>
          <p:cNvSpPr>
            <a:spLocks/>
          </p:cNvSpPr>
          <p:nvPr/>
        </p:nvSpPr>
        <p:spPr bwMode="auto">
          <a:xfrm>
            <a:off x="2861981" y="5589024"/>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1" name="Freeform 10">
            <a:extLst>
              <a:ext uri="{FF2B5EF4-FFF2-40B4-BE49-F238E27FC236}">
                <a16:creationId xmlns:a16="http://schemas.microsoft.com/office/drawing/2014/main" id="{AC530BCF-1D78-A19D-92A6-C53062B89883}"/>
              </a:ext>
            </a:extLst>
          </p:cNvPr>
          <p:cNvSpPr>
            <a:spLocks/>
          </p:cNvSpPr>
          <p:nvPr/>
        </p:nvSpPr>
        <p:spPr bwMode="auto">
          <a:xfrm flipH="1">
            <a:off x="3311985" y="5589024"/>
            <a:ext cx="360003"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2" name="Freeform 10">
            <a:extLst>
              <a:ext uri="{FF2B5EF4-FFF2-40B4-BE49-F238E27FC236}">
                <a16:creationId xmlns:a16="http://schemas.microsoft.com/office/drawing/2014/main" id="{9E7F2EF3-2A23-1469-0C40-9AA3FDA92F91}"/>
              </a:ext>
            </a:extLst>
          </p:cNvPr>
          <p:cNvSpPr>
            <a:spLocks/>
          </p:cNvSpPr>
          <p:nvPr/>
        </p:nvSpPr>
        <p:spPr bwMode="auto">
          <a:xfrm flipH="1">
            <a:off x="3581988" y="5589024"/>
            <a:ext cx="900010"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4" name="正方形/長方形 123">
            <a:extLst>
              <a:ext uri="{FF2B5EF4-FFF2-40B4-BE49-F238E27FC236}">
                <a16:creationId xmlns:a16="http://schemas.microsoft.com/office/drawing/2014/main" id="{9CB59B56-A768-85BD-F209-FA0E21DD87B4}"/>
              </a:ext>
            </a:extLst>
          </p:cNvPr>
          <p:cNvSpPr/>
          <p:nvPr/>
        </p:nvSpPr>
        <p:spPr bwMode="auto">
          <a:xfrm>
            <a:off x="4391998" y="998973"/>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データ流の数</a:t>
            </a:r>
          </a:p>
        </p:txBody>
      </p:sp>
      <p:sp>
        <p:nvSpPr>
          <p:cNvPr id="125" name="正方形/長方形 124">
            <a:extLst>
              <a:ext uri="{FF2B5EF4-FFF2-40B4-BE49-F238E27FC236}">
                <a16:creationId xmlns:a16="http://schemas.microsoft.com/office/drawing/2014/main" id="{A4AB2979-E5FE-AC10-0312-2B22A48B77BE}"/>
              </a:ext>
            </a:extLst>
          </p:cNvPr>
          <p:cNvSpPr/>
          <p:nvPr/>
        </p:nvSpPr>
        <p:spPr bwMode="auto">
          <a:xfrm>
            <a:off x="2861981" y="135897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１つ</a:t>
            </a:r>
          </a:p>
        </p:txBody>
      </p:sp>
      <p:sp>
        <p:nvSpPr>
          <p:cNvPr id="126" name="正方形/長方形 125">
            <a:extLst>
              <a:ext uri="{FF2B5EF4-FFF2-40B4-BE49-F238E27FC236}">
                <a16:creationId xmlns:a16="http://schemas.microsoft.com/office/drawing/2014/main" id="{042925D5-D731-07F9-4A63-CF1017237829}"/>
              </a:ext>
            </a:extLst>
          </p:cNvPr>
          <p:cNvSpPr/>
          <p:nvPr/>
        </p:nvSpPr>
        <p:spPr bwMode="auto">
          <a:xfrm>
            <a:off x="6642023" y="135897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複数</a:t>
            </a:r>
          </a:p>
        </p:txBody>
      </p:sp>
      <p:sp>
        <p:nvSpPr>
          <p:cNvPr id="127" name="正方形/長方形 126">
            <a:extLst>
              <a:ext uri="{FF2B5EF4-FFF2-40B4-BE49-F238E27FC236}">
                <a16:creationId xmlns:a16="http://schemas.microsoft.com/office/drawing/2014/main" id="{2BF289BA-12E6-8E38-A80E-52390EA4FE22}"/>
              </a:ext>
            </a:extLst>
          </p:cNvPr>
          <p:cNvSpPr/>
          <p:nvPr/>
        </p:nvSpPr>
        <p:spPr bwMode="auto">
          <a:xfrm rot="16200000">
            <a:off x="566957" y="4194008"/>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命令流の数</a:t>
            </a:r>
          </a:p>
        </p:txBody>
      </p:sp>
      <p:sp>
        <p:nvSpPr>
          <p:cNvPr id="128" name="正方形/長方形 127">
            <a:extLst>
              <a:ext uri="{FF2B5EF4-FFF2-40B4-BE49-F238E27FC236}">
                <a16:creationId xmlns:a16="http://schemas.microsoft.com/office/drawing/2014/main" id="{0D80FFEB-0EC2-9FD3-AEAD-3D5391C9A6EF}"/>
              </a:ext>
            </a:extLst>
          </p:cNvPr>
          <p:cNvSpPr/>
          <p:nvPr/>
        </p:nvSpPr>
        <p:spPr bwMode="auto">
          <a:xfrm rot="16200000">
            <a:off x="1016962" y="257399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１つ</a:t>
            </a:r>
          </a:p>
        </p:txBody>
      </p:sp>
      <p:sp>
        <p:nvSpPr>
          <p:cNvPr id="129" name="正方形/長方形 128">
            <a:extLst>
              <a:ext uri="{FF2B5EF4-FFF2-40B4-BE49-F238E27FC236}">
                <a16:creationId xmlns:a16="http://schemas.microsoft.com/office/drawing/2014/main" id="{04F028F8-212F-3BD2-E805-C49565998D92}"/>
              </a:ext>
            </a:extLst>
          </p:cNvPr>
          <p:cNvSpPr/>
          <p:nvPr/>
        </p:nvSpPr>
        <p:spPr bwMode="auto">
          <a:xfrm rot="16200000">
            <a:off x="1106961" y="518401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複数</a:t>
            </a:r>
          </a:p>
        </p:txBody>
      </p:sp>
      <p:cxnSp>
        <p:nvCxnSpPr>
          <p:cNvPr id="131" name="直線コネクタ 130">
            <a:extLst>
              <a:ext uri="{FF2B5EF4-FFF2-40B4-BE49-F238E27FC236}">
                <a16:creationId xmlns:a16="http://schemas.microsoft.com/office/drawing/2014/main" id="{7F3DB055-BF04-0155-B158-7D2D288A1E12}"/>
              </a:ext>
            </a:extLst>
          </p:cNvPr>
          <p:cNvCxnSpPr/>
          <p:nvPr/>
        </p:nvCxnSpPr>
        <p:spPr bwMode="auto">
          <a:xfrm>
            <a:off x="971960" y="1628980"/>
            <a:ext cx="7920088" cy="0"/>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2" name="直線コネクタ 131">
            <a:extLst>
              <a:ext uri="{FF2B5EF4-FFF2-40B4-BE49-F238E27FC236}">
                <a16:creationId xmlns:a16="http://schemas.microsoft.com/office/drawing/2014/main" id="{77AEB953-A53E-31F1-3DB7-27EBEF2E46D6}"/>
              </a:ext>
            </a:extLst>
          </p:cNvPr>
          <p:cNvCxnSpPr>
            <a:cxnSpLocks/>
          </p:cNvCxnSpPr>
          <p:nvPr/>
        </p:nvCxnSpPr>
        <p:spPr bwMode="auto">
          <a:xfrm flipV="1">
            <a:off x="1511966" y="1268976"/>
            <a:ext cx="0" cy="5040056"/>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5" name="直線コネクタ 134">
            <a:extLst>
              <a:ext uri="{FF2B5EF4-FFF2-40B4-BE49-F238E27FC236}">
                <a16:creationId xmlns:a16="http://schemas.microsoft.com/office/drawing/2014/main" id="{2A301EE6-C023-E361-EACD-FE8BFA1AD473}"/>
              </a:ext>
            </a:extLst>
          </p:cNvPr>
          <p:cNvCxnSpPr>
            <a:cxnSpLocks/>
          </p:cNvCxnSpPr>
          <p:nvPr/>
        </p:nvCxnSpPr>
        <p:spPr bwMode="auto">
          <a:xfrm flipV="1">
            <a:off x="5112006" y="1358977"/>
            <a:ext cx="0" cy="5040056"/>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6" name="直線コネクタ 135">
            <a:extLst>
              <a:ext uri="{FF2B5EF4-FFF2-40B4-BE49-F238E27FC236}">
                <a16:creationId xmlns:a16="http://schemas.microsoft.com/office/drawing/2014/main" id="{1986B10A-D68A-1B8B-1783-D488D9152E70}"/>
              </a:ext>
            </a:extLst>
          </p:cNvPr>
          <p:cNvCxnSpPr/>
          <p:nvPr/>
        </p:nvCxnSpPr>
        <p:spPr bwMode="auto">
          <a:xfrm>
            <a:off x="971960" y="4059007"/>
            <a:ext cx="7920088"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137" name="正方形/長方形 136">
            <a:extLst>
              <a:ext uri="{FF2B5EF4-FFF2-40B4-BE49-F238E27FC236}">
                <a16:creationId xmlns:a16="http://schemas.microsoft.com/office/drawing/2014/main" id="{6331EEEF-0383-DA30-49F0-F63C77C8016F}"/>
              </a:ext>
            </a:extLst>
          </p:cNvPr>
          <p:cNvSpPr/>
          <p:nvPr/>
        </p:nvSpPr>
        <p:spPr bwMode="auto">
          <a:xfrm>
            <a:off x="6642023"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b="1" dirty="0">
                <a:solidFill>
                  <a:schemeClr val="accent5"/>
                </a:solidFill>
                <a:latin typeface="+mn-ea"/>
              </a:rPr>
              <a:t>SIMD</a:t>
            </a:r>
            <a:endParaRPr kumimoji="1" lang="ja-JP" altLang="en-US" sz="1600" b="1" dirty="0">
              <a:solidFill>
                <a:schemeClr val="accent5"/>
              </a:solidFill>
              <a:latin typeface="+mn-ea"/>
            </a:endParaRPr>
          </a:p>
        </p:txBody>
      </p:sp>
      <p:sp>
        <p:nvSpPr>
          <p:cNvPr id="138" name="正方形/長方形 137">
            <a:extLst>
              <a:ext uri="{FF2B5EF4-FFF2-40B4-BE49-F238E27FC236}">
                <a16:creationId xmlns:a16="http://schemas.microsoft.com/office/drawing/2014/main" id="{35E300DE-269C-DF7B-B1FC-2963D0538628}"/>
              </a:ext>
            </a:extLst>
          </p:cNvPr>
          <p:cNvSpPr/>
          <p:nvPr/>
        </p:nvSpPr>
        <p:spPr bwMode="auto">
          <a:xfrm>
            <a:off x="6642023" y="423900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28817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SISD</a:t>
            </a:r>
            <a:r>
              <a:rPr kumimoji="1" lang="ja-JP" altLang="en-US" sz="2400" dirty="0"/>
              <a:t>（</a:t>
            </a:r>
            <a:r>
              <a:rPr kumimoji="1" lang="en-US" altLang="ja-JP" sz="2400" dirty="0"/>
              <a:t>Single Instruction stream/Single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429000"/>
            <a:ext cx="8280092" cy="2789724"/>
          </a:xfrm>
        </p:spPr>
        <p:txBody>
          <a:bodyPr/>
          <a:lstStyle/>
          <a:p>
            <a:r>
              <a:rPr kumimoji="1" lang="ja-JP" altLang="en-US" dirty="0"/>
              <a:t>１つの命令流が１つのデータ流を処理する方式</a:t>
            </a:r>
            <a:endParaRPr kumimoji="1" lang="en-US" altLang="ja-JP" dirty="0"/>
          </a:p>
          <a:p>
            <a:pPr lvl="1"/>
            <a:r>
              <a:rPr kumimoji="1" lang="ja-JP" altLang="en-US" dirty="0"/>
              <a:t>動作：</a:t>
            </a:r>
            <a:endParaRPr kumimoji="1" lang="en-US" altLang="ja-JP" dirty="0"/>
          </a:p>
          <a:p>
            <a:pPr lvl="2"/>
            <a:r>
              <a:rPr kumimoji="1" lang="ja-JP" altLang="en-US" dirty="0"/>
              <a:t>同時に１つのプログラム（命令の流れ）を実行</a:t>
            </a:r>
            <a:endParaRPr kumimoji="1" lang="en-US" altLang="ja-JP" dirty="0"/>
          </a:p>
          <a:p>
            <a:pPr lvl="2"/>
            <a:r>
              <a:rPr kumimoji="1" lang="ja-JP" altLang="en-US" dirty="0"/>
              <a:t>それぞれの命令は１つのデータを演算</a:t>
            </a:r>
            <a:endParaRPr kumimoji="1" lang="en-US" altLang="ja-JP" dirty="0"/>
          </a:p>
          <a:p>
            <a:pPr lvl="1"/>
            <a:r>
              <a:rPr kumimoji="1" lang="ja-JP" altLang="en-US" dirty="0"/>
              <a:t>典型的にはシングルコア </a:t>
            </a:r>
            <a:r>
              <a:rPr kumimoji="1" lang="en-US" altLang="ja-JP" dirty="0"/>
              <a:t>CPU </a:t>
            </a:r>
            <a:r>
              <a:rPr kumimoji="1" lang="ja-JP" altLang="en-US" dirty="0"/>
              <a:t>がこれに該当</a:t>
            </a:r>
            <a:endParaRPr kumimoji="1" lang="en-US" altLang="ja-JP" dirty="0"/>
          </a:p>
          <a:p>
            <a:r>
              <a:rPr kumimoji="1" lang="ja-JP" altLang="en-US" dirty="0"/>
              <a:t>この分類では，スーパスカラの </a:t>
            </a:r>
            <a:r>
              <a:rPr kumimoji="1" lang="en-US" altLang="ja-JP" dirty="0"/>
              <a:t>CPU </a:t>
            </a:r>
            <a:r>
              <a:rPr kumimoji="1" lang="ja-JP" altLang="en-US" dirty="0"/>
              <a:t>も </a:t>
            </a:r>
            <a:r>
              <a:rPr kumimoji="1" lang="en-US" altLang="ja-JP" dirty="0"/>
              <a:t>SISD </a:t>
            </a:r>
            <a:r>
              <a:rPr kumimoji="1" lang="ja-JP" altLang="en-US" dirty="0"/>
              <a:t>の一種であると考える</a:t>
            </a:r>
            <a:endParaRPr kumimoji="1" lang="en-US" altLang="ja-JP" dirty="0"/>
          </a:p>
          <a:p>
            <a:pPr lvl="1"/>
            <a:r>
              <a:rPr kumimoji="1" lang="ja-JP" altLang="en-US" dirty="0"/>
              <a:t>命令の「流れ」に対するデータの「流れ」は１つのまま</a:t>
            </a:r>
            <a:endParaRPr kumimoji="1" lang="en-US" altLang="ja-JP" dirty="0"/>
          </a:p>
          <a:p>
            <a:pPr lvl="1"/>
            <a:r>
              <a:rPr kumimoji="1" lang="ja-JP" altLang="en-US" dirty="0"/>
              <a:t>各命令は，１つの演算をデータに対して行っている</a:t>
            </a:r>
            <a:endParaRPr kumimoji="1" lang="en-US" altLang="ja-JP" dirty="0"/>
          </a:p>
        </p:txBody>
      </p:sp>
      <p:sp>
        <p:nvSpPr>
          <p:cNvPr id="4" name="正方形/長方形 3">
            <a:extLst>
              <a:ext uri="{FF2B5EF4-FFF2-40B4-BE49-F238E27FC236}">
                <a16:creationId xmlns:a16="http://schemas.microsoft.com/office/drawing/2014/main" id="{96450B57-95A7-C467-5A84-504393746CEF}"/>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9E05AC79-A6A8-40C5-58A8-E6C08BAEE0A1}"/>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1744B6C1-1FFD-3851-A29D-E8AEA23047B7}"/>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C71BEDD6-0BF8-749C-6850-B482856556F5}"/>
              </a:ext>
            </a:extLst>
          </p:cNvPr>
          <p:cNvSpPr>
            <a:spLocks noChangeArrowheads="1"/>
          </p:cNvSpPr>
          <p:nvPr/>
        </p:nvSpPr>
        <p:spPr bwMode="auto">
          <a:xfrm flipH="1">
            <a:off x="4211996"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F99C49E6-E942-3E0C-540C-1A2B6EE09417}"/>
              </a:ext>
            </a:extLst>
          </p:cNvPr>
          <p:cNvCxnSpPr>
            <a:cxnSpLocks/>
          </p:cNvCxnSpPr>
          <p:nvPr/>
        </p:nvCxnSpPr>
        <p:spPr bwMode="auto">
          <a:xfrm>
            <a:off x="4572000" y="1988984"/>
            <a:ext cx="0" cy="36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3981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SIMD</a:t>
            </a:r>
            <a:r>
              <a:rPr kumimoji="1" lang="ja-JP" altLang="en-US" sz="2400" dirty="0"/>
              <a:t>（</a:t>
            </a:r>
            <a:r>
              <a:rPr kumimoji="1" lang="en-US" altLang="ja-JP" sz="2400" dirty="0"/>
              <a:t>Single Instruction stream/Multiple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１つの命令の流れが複数のデータの流れを処理する方式</a:t>
            </a:r>
            <a:endParaRPr kumimoji="1" lang="en-US" altLang="ja-JP" dirty="0"/>
          </a:p>
          <a:p>
            <a:pPr lvl="1"/>
            <a:r>
              <a:rPr kumimoji="1" lang="en-US" altLang="ja-JP" dirty="0"/>
              <a:t>SIMD </a:t>
            </a:r>
            <a:r>
              <a:rPr kumimoji="1" lang="ja-JP" altLang="en-US" dirty="0"/>
              <a:t>は同時に１つのプログラム（命令の流れ）を実行</a:t>
            </a:r>
            <a:endParaRPr kumimoji="1" lang="en-US" altLang="ja-JP" dirty="0"/>
          </a:p>
          <a:p>
            <a:pPr lvl="1"/>
            <a:r>
              <a:rPr kumimoji="1" lang="ja-JP" altLang="en-US" dirty="0"/>
              <a:t>それぞれの命令は複数のデータに対して同じ演算を行う</a:t>
            </a:r>
            <a:endParaRPr kumimoji="1" lang="en-US" altLang="ja-JP" dirty="0"/>
          </a:p>
          <a:p>
            <a:r>
              <a:rPr kumimoji="1" lang="ja-JP" altLang="en-US" dirty="0"/>
              <a:t>例：４つの演算を同時に行う </a:t>
            </a:r>
            <a:r>
              <a:rPr kumimoji="1" lang="en-US" altLang="ja-JP" dirty="0"/>
              <a:t>SIMD </a:t>
            </a:r>
            <a:r>
              <a:rPr kumimoji="1" lang="ja-JP" altLang="en-US" dirty="0"/>
              <a:t>方式</a:t>
            </a:r>
            <a:endParaRPr kumimoji="1" lang="en-US" altLang="ja-JP" dirty="0"/>
          </a:p>
          <a:p>
            <a:pPr lvl="1"/>
            <a:r>
              <a:rPr kumimoji="1" lang="ja-JP" altLang="en-US" dirty="0"/>
              <a:t>解釈された命令は４つの演算器に送信</a:t>
            </a:r>
            <a:endParaRPr kumimoji="1" lang="en-US" altLang="ja-JP" dirty="0"/>
          </a:p>
          <a:p>
            <a:pPr lvl="1"/>
            <a:r>
              <a:rPr kumimoji="1" lang="ja-JP" altLang="en-US" dirty="0"/>
              <a:t>それぞれの演算器は異なる４つのデータに対して同じ演算を行う</a:t>
            </a:r>
            <a:endParaRPr kumimoji="1" lang="en-US" altLang="ja-JP" dirty="0"/>
          </a:p>
          <a:p>
            <a:pPr lvl="1"/>
            <a:r>
              <a:rPr kumimoji="1" lang="ja-JP" altLang="en-US" dirty="0"/>
              <a:t>たとえば加算命令であれば，１つの加算命令が４つの加算を行う</a:t>
            </a:r>
            <a:endParaRPr kumimoji="1" lang="en-US" altLang="ja-JP" dirty="0"/>
          </a:p>
        </p:txBody>
      </p:sp>
      <p:sp>
        <p:nvSpPr>
          <p:cNvPr id="11" name="正方形/長方形 10">
            <a:extLst>
              <a:ext uri="{FF2B5EF4-FFF2-40B4-BE49-F238E27FC236}">
                <a16:creationId xmlns:a16="http://schemas.microsoft.com/office/drawing/2014/main" id="{EAD82A13-F2E9-DFDF-3E39-C1E768267EB2}"/>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2" name="直線矢印コネクタ 11">
            <a:extLst>
              <a:ext uri="{FF2B5EF4-FFF2-40B4-BE49-F238E27FC236}">
                <a16:creationId xmlns:a16="http://schemas.microsoft.com/office/drawing/2014/main" id="{5C46395C-23B3-C511-D220-21B7CB1B0ADC}"/>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3" name="正方形/長方形 12">
            <a:extLst>
              <a:ext uri="{FF2B5EF4-FFF2-40B4-BE49-F238E27FC236}">
                <a16:creationId xmlns:a16="http://schemas.microsoft.com/office/drawing/2014/main" id="{45E643A2-4B4C-D5B8-3F41-4BACDC367184}"/>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4" name="フリーフォーム 10">
            <a:extLst>
              <a:ext uri="{FF2B5EF4-FFF2-40B4-BE49-F238E27FC236}">
                <a16:creationId xmlns:a16="http://schemas.microsoft.com/office/drawing/2014/main" id="{755DC200-5A4C-0459-1013-55838A9CC5B2}"/>
              </a:ext>
            </a:extLst>
          </p:cNvPr>
          <p:cNvSpPr>
            <a:spLocks noChangeArrowheads="1"/>
          </p:cNvSpPr>
          <p:nvPr/>
        </p:nvSpPr>
        <p:spPr bwMode="auto">
          <a:xfrm flipH="1">
            <a:off x="2951982"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5" name="直線矢印コネクタ 14">
            <a:extLst>
              <a:ext uri="{FF2B5EF4-FFF2-40B4-BE49-F238E27FC236}">
                <a16:creationId xmlns:a16="http://schemas.microsoft.com/office/drawing/2014/main" id="{4D7A68DF-0E3F-1BCC-FF1F-A979CF4F95E3}"/>
              </a:ext>
            </a:extLst>
          </p:cNvPr>
          <p:cNvCxnSpPr>
            <a:cxnSpLocks/>
          </p:cNvCxnSpPr>
          <p:nvPr/>
        </p:nvCxnSpPr>
        <p:spPr bwMode="auto">
          <a:xfrm>
            <a:off x="4572000" y="198898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6" name="Freeform 10">
            <a:extLst>
              <a:ext uri="{FF2B5EF4-FFF2-40B4-BE49-F238E27FC236}">
                <a16:creationId xmlns:a16="http://schemas.microsoft.com/office/drawing/2014/main" id="{006D7B4A-6AA6-6003-4020-63C2897463AC}"/>
              </a:ext>
            </a:extLst>
          </p:cNvPr>
          <p:cNvSpPr>
            <a:spLocks/>
          </p:cNvSpPr>
          <p:nvPr/>
        </p:nvSpPr>
        <p:spPr bwMode="auto">
          <a:xfrm rot="5400000">
            <a:off x="3761990" y="1718982"/>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フリーフォーム 10">
            <a:extLst>
              <a:ext uri="{FF2B5EF4-FFF2-40B4-BE49-F238E27FC236}">
                <a16:creationId xmlns:a16="http://schemas.microsoft.com/office/drawing/2014/main" id="{4A6A2F69-2D60-BC96-1E63-45629E83A88B}"/>
              </a:ext>
            </a:extLst>
          </p:cNvPr>
          <p:cNvSpPr>
            <a:spLocks noChangeArrowheads="1"/>
          </p:cNvSpPr>
          <p:nvPr/>
        </p:nvSpPr>
        <p:spPr bwMode="auto">
          <a:xfrm flipH="1">
            <a:off x="3761991"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フリーフォーム 10">
            <a:extLst>
              <a:ext uri="{FF2B5EF4-FFF2-40B4-BE49-F238E27FC236}">
                <a16:creationId xmlns:a16="http://schemas.microsoft.com/office/drawing/2014/main" id="{56337C34-19B1-A28C-9E8E-A2CD907EE5CB}"/>
              </a:ext>
            </a:extLst>
          </p:cNvPr>
          <p:cNvSpPr>
            <a:spLocks noChangeArrowheads="1"/>
          </p:cNvSpPr>
          <p:nvPr/>
        </p:nvSpPr>
        <p:spPr bwMode="auto">
          <a:xfrm flipH="1">
            <a:off x="4572000"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フリーフォーム 10">
            <a:extLst>
              <a:ext uri="{FF2B5EF4-FFF2-40B4-BE49-F238E27FC236}">
                <a16:creationId xmlns:a16="http://schemas.microsoft.com/office/drawing/2014/main" id="{4B80016D-5C10-30E8-0CAA-747DADDC5B9F}"/>
              </a:ext>
            </a:extLst>
          </p:cNvPr>
          <p:cNvSpPr>
            <a:spLocks noChangeArrowheads="1"/>
          </p:cNvSpPr>
          <p:nvPr/>
        </p:nvSpPr>
        <p:spPr bwMode="auto">
          <a:xfrm flipH="1">
            <a:off x="5382009"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Freeform 10">
            <a:extLst>
              <a:ext uri="{FF2B5EF4-FFF2-40B4-BE49-F238E27FC236}">
                <a16:creationId xmlns:a16="http://schemas.microsoft.com/office/drawing/2014/main" id="{26F33265-DE1C-3F00-4F14-2752E0D7D555}"/>
              </a:ext>
            </a:extLst>
          </p:cNvPr>
          <p:cNvSpPr>
            <a:spLocks/>
          </p:cNvSpPr>
          <p:nvPr/>
        </p:nvSpPr>
        <p:spPr bwMode="auto">
          <a:xfrm rot="5400000">
            <a:off x="4166997" y="2123986"/>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1" name="Freeform 10">
            <a:extLst>
              <a:ext uri="{FF2B5EF4-FFF2-40B4-BE49-F238E27FC236}">
                <a16:creationId xmlns:a16="http://schemas.microsoft.com/office/drawing/2014/main" id="{F73DF0FE-0D02-95F2-3671-16C55F2A6542}"/>
              </a:ext>
            </a:extLst>
          </p:cNvPr>
          <p:cNvSpPr>
            <a:spLocks/>
          </p:cNvSpPr>
          <p:nvPr/>
        </p:nvSpPr>
        <p:spPr bwMode="auto">
          <a:xfrm rot="5400000" flipV="1">
            <a:off x="4617001" y="1943984"/>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2" name="Freeform 10">
            <a:extLst>
              <a:ext uri="{FF2B5EF4-FFF2-40B4-BE49-F238E27FC236}">
                <a16:creationId xmlns:a16="http://schemas.microsoft.com/office/drawing/2014/main" id="{081E256E-DA4D-C88E-6A24-A0AD829B3150}"/>
              </a:ext>
            </a:extLst>
          </p:cNvPr>
          <p:cNvSpPr>
            <a:spLocks/>
          </p:cNvSpPr>
          <p:nvPr/>
        </p:nvSpPr>
        <p:spPr bwMode="auto">
          <a:xfrm rot="5400000" flipV="1">
            <a:off x="5202008" y="1808983"/>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694615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SIMD</a:t>
            </a:r>
            <a:r>
              <a:rPr kumimoji="1" lang="ja-JP" altLang="en-US" sz="2400" dirty="0"/>
              <a:t>（</a:t>
            </a:r>
            <a:r>
              <a:rPr kumimoji="1" lang="en-US" altLang="ja-JP" sz="2400" dirty="0"/>
              <a:t>Single Instruction stream/Multiple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solidFill>
                  <a:schemeClr val="accent5"/>
                </a:solidFill>
              </a:rPr>
              <a:t>現在の主だった </a:t>
            </a:r>
            <a:r>
              <a:rPr kumimoji="1" lang="en-US" altLang="ja-JP" dirty="0">
                <a:solidFill>
                  <a:schemeClr val="accent5"/>
                </a:solidFill>
              </a:rPr>
              <a:t>GPU </a:t>
            </a:r>
            <a:r>
              <a:rPr kumimoji="1" lang="ja-JP" altLang="en-US" dirty="0">
                <a:solidFill>
                  <a:schemeClr val="accent5"/>
                </a:solidFill>
              </a:rPr>
              <a:t>はこの </a:t>
            </a:r>
            <a:r>
              <a:rPr kumimoji="1" lang="en-US" altLang="ja-JP" dirty="0">
                <a:solidFill>
                  <a:schemeClr val="accent5"/>
                </a:solidFill>
              </a:rPr>
              <a:t>SIMD </a:t>
            </a:r>
            <a:r>
              <a:rPr kumimoji="1" lang="ja-JP" altLang="en-US" dirty="0">
                <a:solidFill>
                  <a:schemeClr val="accent5"/>
                </a:solidFill>
              </a:rPr>
              <a:t>方式をベースにしている</a:t>
            </a:r>
            <a:endParaRPr kumimoji="1" lang="en-US" altLang="ja-JP" dirty="0">
              <a:solidFill>
                <a:schemeClr val="accent5"/>
              </a:solidFill>
            </a:endParaRPr>
          </a:p>
          <a:p>
            <a:pPr lvl="1"/>
            <a:r>
              <a:rPr kumimoji="1" lang="ja-JP" altLang="en-US" dirty="0"/>
              <a:t>一部，</a:t>
            </a:r>
            <a:r>
              <a:rPr kumimoji="1" lang="en-US" altLang="ja-JP" dirty="0"/>
              <a:t>CPU </a:t>
            </a:r>
            <a:r>
              <a:rPr kumimoji="1" lang="ja-JP" altLang="en-US" dirty="0"/>
              <a:t>にもこの考えを取り入れた命令がある</a:t>
            </a:r>
            <a:r>
              <a:rPr kumimoji="1" lang="en-US" altLang="ja-JP" dirty="0"/>
              <a:t>	</a:t>
            </a:r>
          </a:p>
          <a:p>
            <a:r>
              <a:rPr kumimoji="1" lang="en-US" altLang="ja-JP" dirty="0"/>
              <a:t>GPU </a:t>
            </a:r>
            <a:r>
              <a:rPr kumimoji="1" lang="ja-JP" altLang="en-US" dirty="0"/>
              <a:t>は同じ処理を多数走らせることに特化</a:t>
            </a:r>
            <a:endParaRPr kumimoji="1" lang="en-US" altLang="ja-JP" dirty="0"/>
          </a:p>
          <a:p>
            <a:pPr lvl="1"/>
            <a:r>
              <a:rPr lang="en-US" altLang="ja-JP" dirty="0"/>
              <a:t>PC </a:t>
            </a:r>
            <a:r>
              <a:rPr lang="ja-JP" altLang="en-US" dirty="0"/>
              <a:t>や命令メモリは共有して，各演算器に配ればよい</a:t>
            </a:r>
            <a:endParaRPr kumimoji="1" lang="en-US" altLang="ja-JP" dirty="0"/>
          </a:p>
          <a:p>
            <a:pPr lvl="1"/>
            <a:endParaRPr kumimoji="1" lang="en-US" altLang="ja-JP" dirty="0"/>
          </a:p>
        </p:txBody>
      </p:sp>
      <p:sp>
        <p:nvSpPr>
          <p:cNvPr id="11" name="正方形/長方形 10">
            <a:extLst>
              <a:ext uri="{FF2B5EF4-FFF2-40B4-BE49-F238E27FC236}">
                <a16:creationId xmlns:a16="http://schemas.microsoft.com/office/drawing/2014/main" id="{EAD82A13-F2E9-DFDF-3E39-C1E768267EB2}"/>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2" name="直線矢印コネクタ 11">
            <a:extLst>
              <a:ext uri="{FF2B5EF4-FFF2-40B4-BE49-F238E27FC236}">
                <a16:creationId xmlns:a16="http://schemas.microsoft.com/office/drawing/2014/main" id="{5C46395C-23B3-C511-D220-21B7CB1B0ADC}"/>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3" name="正方形/長方形 12">
            <a:extLst>
              <a:ext uri="{FF2B5EF4-FFF2-40B4-BE49-F238E27FC236}">
                <a16:creationId xmlns:a16="http://schemas.microsoft.com/office/drawing/2014/main" id="{45E643A2-4B4C-D5B8-3F41-4BACDC367184}"/>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4" name="フリーフォーム 10">
            <a:extLst>
              <a:ext uri="{FF2B5EF4-FFF2-40B4-BE49-F238E27FC236}">
                <a16:creationId xmlns:a16="http://schemas.microsoft.com/office/drawing/2014/main" id="{755DC200-5A4C-0459-1013-55838A9CC5B2}"/>
              </a:ext>
            </a:extLst>
          </p:cNvPr>
          <p:cNvSpPr>
            <a:spLocks noChangeArrowheads="1"/>
          </p:cNvSpPr>
          <p:nvPr/>
        </p:nvSpPr>
        <p:spPr bwMode="auto">
          <a:xfrm flipH="1">
            <a:off x="2951982"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5" name="直線矢印コネクタ 14">
            <a:extLst>
              <a:ext uri="{FF2B5EF4-FFF2-40B4-BE49-F238E27FC236}">
                <a16:creationId xmlns:a16="http://schemas.microsoft.com/office/drawing/2014/main" id="{4D7A68DF-0E3F-1BCC-FF1F-A979CF4F95E3}"/>
              </a:ext>
            </a:extLst>
          </p:cNvPr>
          <p:cNvCxnSpPr>
            <a:cxnSpLocks/>
          </p:cNvCxnSpPr>
          <p:nvPr/>
        </p:nvCxnSpPr>
        <p:spPr bwMode="auto">
          <a:xfrm>
            <a:off x="4572000" y="198898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6" name="Freeform 10">
            <a:extLst>
              <a:ext uri="{FF2B5EF4-FFF2-40B4-BE49-F238E27FC236}">
                <a16:creationId xmlns:a16="http://schemas.microsoft.com/office/drawing/2014/main" id="{006D7B4A-6AA6-6003-4020-63C2897463AC}"/>
              </a:ext>
            </a:extLst>
          </p:cNvPr>
          <p:cNvSpPr>
            <a:spLocks/>
          </p:cNvSpPr>
          <p:nvPr/>
        </p:nvSpPr>
        <p:spPr bwMode="auto">
          <a:xfrm rot="5400000">
            <a:off x="3761990" y="1718982"/>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フリーフォーム 10">
            <a:extLst>
              <a:ext uri="{FF2B5EF4-FFF2-40B4-BE49-F238E27FC236}">
                <a16:creationId xmlns:a16="http://schemas.microsoft.com/office/drawing/2014/main" id="{4A6A2F69-2D60-BC96-1E63-45629E83A88B}"/>
              </a:ext>
            </a:extLst>
          </p:cNvPr>
          <p:cNvSpPr>
            <a:spLocks noChangeArrowheads="1"/>
          </p:cNvSpPr>
          <p:nvPr/>
        </p:nvSpPr>
        <p:spPr bwMode="auto">
          <a:xfrm flipH="1">
            <a:off x="3761991"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フリーフォーム 10">
            <a:extLst>
              <a:ext uri="{FF2B5EF4-FFF2-40B4-BE49-F238E27FC236}">
                <a16:creationId xmlns:a16="http://schemas.microsoft.com/office/drawing/2014/main" id="{56337C34-19B1-A28C-9E8E-A2CD907EE5CB}"/>
              </a:ext>
            </a:extLst>
          </p:cNvPr>
          <p:cNvSpPr>
            <a:spLocks noChangeArrowheads="1"/>
          </p:cNvSpPr>
          <p:nvPr/>
        </p:nvSpPr>
        <p:spPr bwMode="auto">
          <a:xfrm flipH="1">
            <a:off x="4572000"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フリーフォーム 10">
            <a:extLst>
              <a:ext uri="{FF2B5EF4-FFF2-40B4-BE49-F238E27FC236}">
                <a16:creationId xmlns:a16="http://schemas.microsoft.com/office/drawing/2014/main" id="{4B80016D-5C10-30E8-0CAA-747DADDC5B9F}"/>
              </a:ext>
            </a:extLst>
          </p:cNvPr>
          <p:cNvSpPr>
            <a:spLocks noChangeArrowheads="1"/>
          </p:cNvSpPr>
          <p:nvPr/>
        </p:nvSpPr>
        <p:spPr bwMode="auto">
          <a:xfrm flipH="1">
            <a:off x="5382009"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Freeform 10">
            <a:extLst>
              <a:ext uri="{FF2B5EF4-FFF2-40B4-BE49-F238E27FC236}">
                <a16:creationId xmlns:a16="http://schemas.microsoft.com/office/drawing/2014/main" id="{26F33265-DE1C-3F00-4F14-2752E0D7D555}"/>
              </a:ext>
            </a:extLst>
          </p:cNvPr>
          <p:cNvSpPr>
            <a:spLocks/>
          </p:cNvSpPr>
          <p:nvPr/>
        </p:nvSpPr>
        <p:spPr bwMode="auto">
          <a:xfrm rot="5400000">
            <a:off x="4166997" y="2123986"/>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1" name="Freeform 10">
            <a:extLst>
              <a:ext uri="{FF2B5EF4-FFF2-40B4-BE49-F238E27FC236}">
                <a16:creationId xmlns:a16="http://schemas.microsoft.com/office/drawing/2014/main" id="{F73DF0FE-0D02-95F2-3671-16C55F2A6542}"/>
              </a:ext>
            </a:extLst>
          </p:cNvPr>
          <p:cNvSpPr>
            <a:spLocks/>
          </p:cNvSpPr>
          <p:nvPr/>
        </p:nvSpPr>
        <p:spPr bwMode="auto">
          <a:xfrm rot="5400000" flipV="1">
            <a:off x="4617001" y="1943984"/>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2" name="Freeform 10">
            <a:extLst>
              <a:ext uri="{FF2B5EF4-FFF2-40B4-BE49-F238E27FC236}">
                <a16:creationId xmlns:a16="http://schemas.microsoft.com/office/drawing/2014/main" id="{081E256E-DA4D-C88E-6A24-A0AD829B3150}"/>
              </a:ext>
            </a:extLst>
          </p:cNvPr>
          <p:cNvSpPr>
            <a:spLocks/>
          </p:cNvSpPr>
          <p:nvPr/>
        </p:nvSpPr>
        <p:spPr bwMode="auto">
          <a:xfrm rot="5400000" flipV="1">
            <a:off x="5202008" y="1808983"/>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655900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MISD</a:t>
            </a:r>
            <a:r>
              <a:rPr kumimoji="1" lang="ja-JP" altLang="en-US" sz="2400" dirty="0"/>
              <a:t>（</a:t>
            </a:r>
            <a:r>
              <a:rPr kumimoji="1" lang="en-US" altLang="ja-JP" sz="2400" dirty="0"/>
              <a:t>Multiple Instruction stream/Single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複数の命令の流れが単一のデータの流れを処理する方式</a:t>
            </a:r>
            <a:endParaRPr kumimoji="1" lang="en-US" altLang="ja-JP" dirty="0"/>
          </a:p>
          <a:p>
            <a:pPr lvl="1"/>
            <a:r>
              <a:rPr kumimoji="1" lang="ja-JP" altLang="en-US" dirty="0"/>
              <a:t>事実上分類の都合上存在していると言ってもよい</a:t>
            </a:r>
            <a:endParaRPr kumimoji="1" lang="en-US" altLang="ja-JP" dirty="0"/>
          </a:p>
          <a:p>
            <a:pPr lvl="1"/>
            <a:r>
              <a:rPr kumimoji="1" lang="ja-JP" altLang="en-US" dirty="0"/>
              <a:t>この方式の実用的なコンピュータは現在一般的ではない</a:t>
            </a:r>
            <a:endParaRPr kumimoji="1" lang="en-US" altLang="ja-JP" dirty="0"/>
          </a:p>
        </p:txBody>
      </p:sp>
      <p:sp>
        <p:nvSpPr>
          <p:cNvPr id="23" name="正方形/長方形 22">
            <a:extLst>
              <a:ext uri="{FF2B5EF4-FFF2-40B4-BE49-F238E27FC236}">
                <a16:creationId xmlns:a16="http://schemas.microsoft.com/office/drawing/2014/main" id="{F6792834-6C35-8967-E163-0271AC46DEB0}"/>
              </a:ext>
            </a:extLst>
          </p:cNvPr>
          <p:cNvSpPr/>
          <p:nvPr/>
        </p:nvSpPr>
        <p:spPr bwMode="auto">
          <a:xfrm>
            <a:off x="3851992"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4" name="直線矢印コネクタ 23">
            <a:extLst>
              <a:ext uri="{FF2B5EF4-FFF2-40B4-BE49-F238E27FC236}">
                <a16:creationId xmlns:a16="http://schemas.microsoft.com/office/drawing/2014/main" id="{B3EBA8FB-192C-42F2-82BD-AC5CD6411AB8}"/>
              </a:ext>
            </a:extLst>
          </p:cNvPr>
          <p:cNvCxnSpPr>
            <a:cxnSpLocks/>
          </p:cNvCxnSpPr>
          <p:nvPr/>
        </p:nvCxnSpPr>
        <p:spPr bwMode="auto">
          <a:xfrm>
            <a:off x="4211996"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BECD8B00-C58C-58E6-1D3F-E50D08F14011}"/>
              </a:ext>
            </a:extLst>
          </p:cNvPr>
          <p:cNvSpPr/>
          <p:nvPr/>
        </p:nvSpPr>
        <p:spPr bwMode="auto">
          <a:xfrm>
            <a:off x="4031994"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27" name="正方形/長方形 26">
            <a:extLst>
              <a:ext uri="{FF2B5EF4-FFF2-40B4-BE49-F238E27FC236}">
                <a16:creationId xmlns:a16="http://schemas.microsoft.com/office/drawing/2014/main" id="{D0BC186E-CB82-CB85-CC78-2019398563AE}"/>
              </a:ext>
            </a:extLst>
          </p:cNvPr>
          <p:cNvSpPr/>
          <p:nvPr/>
        </p:nvSpPr>
        <p:spPr bwMode="auto">
          <a:xfrm>
            <a:off x="3041983"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8" name="直線矢印コネクタ 27">
            <a:extLst>
              <a:ext uri="{FF2B5EF4-FFF2-40B4-BE49-F238E27FC236}">
                <a16:creationId xmlns:a16="http://schemas.microsoft.com/office/drawing/2014/main" id="{2BBD5DF4-27A7-5EB6-544F-6A0541F4F1AD}"/>
              </a:ext>
            </a:extLst>
          </p:cNvPr>
          <p:cNvCxnSpPr>
            <a:cxnSpLocks/>
          </p:cNvCxnSpPr>
          <p:nvPr/>
        </p:nvCxnSpPr>
        <p:spPr bwMode="auto">
          <a:xfrm>
            <a:off x="3401987"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9" name="正方形/長方形 28">
            <a:extLst>
              <a:ext uri="{FF2B5EF4-FFF2-40B4-BE49-F238E27FC236}">
                <a16:creationId xmlns:a16="http://schemas.microsoft.com/office/drawing/2014/main" id="{577CE48E-0008-61BF-77C8-F2B7BF705A6F}"/>
              </a:ext>
            </a:extLst>
          </p:cNvPr>
          <p:cNvSpPr/>
          <p:nvPr/>
        </p:nvSpPr>
        <p:spPr bwMode="auto">
          <a:xfrm>
            <a:off x="3221985"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0" name="正方形/長方形 29">
            <a:extLst>
              <a:ext uri="{FF2B5EF4-FFF2-40B4-BE49-F238E27FC236}">
                <a16:creationId xmlns:a16="http://schemas.microsoft.com/office/drawing/2014/main" id="{438E4CEA-FE5E-08A3-21CE-DAB4DB7D4E0A}"/>
              </a:ext>
            </a:extLst>
          </p:cNvPr>
          <p:cNvSpPr/>
          <p:nvPr/>
        </p:nvSpPr>
        <p:spPr bwMode="auto">
          <a:xfrm>
            <a:off x="5472010"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31" name="直線矢印コネクタ 30">
            <a:extLst>
              <a:ext uri="{FF2B5EF4-FFF2-40B4-BE49-F238E27FC236}">
                <a16:creationId xmlns:a16="http://schemas.microsoft.com/office/drawing/2014/main" id="{4E701DC9-6FF8-F4D0-C89C-34E1EC4838DE}"/>
              </a:ext>
            </a:extLst>
          </p:cNvPr>
          <p:cNvCxnSpPr>
            <a:cxnSpLocks/>
          </p:cNvCxnSpPr>
          <p:nvPr/>
        </p:nvCxnSpPr>
        <p:spPr bwMode="auto">
          <a:xfrm>
            <a:off x="5832014"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2" name="正方形/長方形 31">
            <a:extLst>
              <a:ext uri="{FF2B5EF4-FFF2-40B4-BE49-F238E27FC236}">
                <a16:creationId xmlns:a16="http://schemas.microsoft.com/office/drawing/2014/main" id="{87A1D8D8-74A0-5E52-4DEF-57271B25AE9C}"/>
              </a:ext>
            </a:extLst>
          </p:cNvPr>
          <p:cNvSpPr/>
          <p:nvPr/>
        </p:nvSpPr>
        <p:spPr bwMode="auto">
          <a:xfrm>
            <a:off x="5652012"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3" name="フリーフォーム 10">
            <a:extLst>
              <a:ext uri="{FF2B5EF4-FFF2-40B4-BE49-F238E27FC236}">
                <a16:creationId xmlns:a16="http://schemas.microsoft.com/office/drawing/2014/main" id="{894832BC-B7B0-B2D9-F5F5-F7A68FFA77DF}"/>
              </a:ext>
            </a:extLst>
          </p:cNvPr>
          <p:cNvSpPr>
            <a:spLocks noChangeArrowheads="1"/>
          </p:cNvSpPr>
          <p:nvPr/>
        </p:nvSpPr>
        <p:spPr bwMode="auto">
          <a:xfrm flipH="1">
            <a:off x="4205644" y="234899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34" name="直線矢印コネクタ 33">
            <a:extLst>
              <a:ext uri="{FF2B5EF4-FFF2-40B4-BE49-F238E27FC236}">
                <a16:creationId xmlns:a16="http://schemas.microsoft.com/office/drawing/2014/main" id="{8035C271-B3F9-F743-E713-7CAEF6D402D8}"/>
              </a:ext>
            </a:extLst>
          </p:cNvPr>
          <p:cNvCxnSpPr>
            <a:cxnSpLocks/>
          </p:cNvCxnSpPr>
          <p:nvPr/>
        </p:nvCxnSpPr>
        <p:spPr bwMode="auto">
          <a:xfrm>
            <a:off x="4565648" y="2078987"/>
            <a:ext cx="0" cy="27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5" name="正方形/長方形 34">
            <a:extLst>
              <a:ext uri="{FF2B5EF4-FFF2-40B4-BE49-F238E27FC236}">
                <a16:creationId xmlns:a16="http://schemas.microsoft.com/office/drawing/2014/main" id="{F3ACA8D4-4C8C-334F-9ECC-3A8CCB9726FE}"/>
              </a:ext>
            </a:extLst>
          </p:cNvPr>
          <p:cNvSpPr/>
          <p:nvPr/>
        </p:nvSpPr>
        <p:spPr bwMode="auto">
          <a:xfrm>
            <a:off x="4662001"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36" name="直線矢印コネクタ 35">
            <a:extLst>
              <a:ext uri="{FF2B5EF4-FFF2-40B4-BE49-F238E27FC236}">
                <a16:creationId xmlns:a16="http://schemas.microsoft.com/office/drawing/2014/main" id="{33E98AC6-4CC3-E463-10D1-15A8FFEE1ABD}"/>
              </a:ext>
            </a:extLst>
          </p:cNvPr>
          <p:cNvCxnSpPr>
            <a:cxnSpLocks/>
          </p:cNvCxnSpPr>
          <p:nvPr/>
        </p:nvCxnSpPr>
        <p:spPr bwMode="auto">
          <a:xfrm>
            <a:off x="5022005"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7" name="正方形/長方形 36">
            <a:extLst>
              <a:ext uri="{FF2B5EF4-FFF2-40B4-BE49-F238E27FC236}">
                <a16:creationId xmlns:a16="http://schemas.microsoft.com/office/drawing/2014/main" id="{D10BFF17-EA71-4C33-25C8-81B4203CAF5D}"/>
              </a:ext>
            </a:extLst>
          </p:cNvPr>
          <p:cNvSpPr/>
          <p:nvPr/>
        </p:nvSpPr>
        <p:spPr bwMode="auto">
          <a:xfrm>
            <a:off x="4842003"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8" name="Freeform 10">
            <a:extLst>
              <a:ext uri="{FF2B5EF4-FFF2-40B4-BE49-F238E27FC236}">
                <a16:creationId xmlns:a16="http://schemas.microsoft.com/office/drawing/2014/main" id="{82B0CC55-CBFE-292B-73F3-A7AA923D95BF}"/>
              </a:ext>
            </a:extLst>
          </p:cNvPr>
          <p:cNvSpPr>
            <a:spLocks/>
          </p:cNvSpPr>
          <p:nvPr/>
        </p:nvSpPr>
        <p:spPr bwMode="auto">
          <a:xfrm>
            <a:off x="3395635" y="1988986"/>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a:extLst>
              <a:ext uri="{FF2B5EF4-FFF2-40B4-BE49-F238E27FC236}">
                <a16:creationId xmlns:a16="http://schemas.microsoft.com/office/drawing/2014/main" id="{E02BFE76-AA34-DC07-152D-6DAECA212E48}"/>
              </a:ext>
            </a:extLst>
          </p:cNvPr>
          <p:cNvSpPr>
            <a:spLocks/>
          </p:cNvSpPr>
          <p:nvPr/>
        </p:nvSpPr>
        <p:spPr bwMode="auto">
          <a:xfrm>
            <a:off x="4205644" y="1988986"/>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40" name="Freeform 10">
            <a:extLst>
              <a:ext uri="{FF2B5EF4-FFF2-40B4-BE49-F238E27FC236}">
                <a16:creationId xmlns:a16="http://schemas.microsoft.com/office/drawing/2014/main" id="{404C84C0-AA5D-E3A3-B13E-52684FA10D47}"/>
              </a:ext>
            </a:extLst>
          </p:cNvPr>
          <p:cNvSpPr>
            <a:spLocks/>
          </p:cNvSpPr>
          <p:nvPr/>
        </p:nvSpPr>
        <p:spPr bwMode="auto">
          <a:xfrm flipH="1">
            <a:off x="4655648" y="1988986"/>
            <a:ext cx="360003"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41" name="Freeform 10">
            <a:extLst>
              <a:ext uri="{FF2B5EF4-FFF2-40B4-BE49-F238E27FC236}">
                <a16:creationId xmlns:a16="http://schemas.microsoft.com/office/drawing/2014/main" id="{A31DFD70-121B-E6EC-370E-25A90991E2DA}"/>
              </a:ext>
            </a:extLst>
          </p:cNvPr>
          <p:cNvSpPr>
            <a:spLocks/>
          </p:cNvSpPr>
          <p:nvPr/>
        </p:nvSpPr>
        <p:spPr bwMode="auto">
          <a:xfrm flipH="1">
            <a:off x="4925651" y="1988986"/>
            <a:ext cx="900010"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1464230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000" dirty="0"/>
              <a:t>MIMD</a:t>
            </a:r>
            <a:r>
              <a:rPr kumimoji="1" lang="ja-JP" altLang="en-US" sz="2000" dirty="0"/>
              <a:t>（</a:t>
            </a:r>
            <a:r>
              <a:rPr kumimoji="1" lang="en-US" altLang="ja-JP" sz="2000" dirty="0"/>
              <a:t>Multiple Instruction stream/Multiple Data stream</a:t>
            </a:r>
            <a:r>
              <a:rPr kumimoji="1" lang="ja-JP" altLang="en-US" sz="20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複数の命令の流れが複数のデータの流れを処理する方式</a:t>
            </a:r>
            <a:endParaRPr kumimoji="1" lang="en-US" altLang="ja-JP" dirty="0"/>
          </a:p>
          <a:p>
            <a:pPr lvl="1"/>
            <a:r>
              <a:rPr kumimoji="1" lang="ja-JP" altLang="en-US" dirty="0"/>
              <a:t>典型的にはマルチコア化された </a:t>
            </a:r>
            <a:r>
              <a:rPr kumimoji="1" lang="en-US" altLang="ja-JP" dirty="0"/>
              <a:t>CPU </a:t>
            </a:r>
            <a:r>
              <a:rPr kumimoji="1" lang="ja-JP" altLang="en-US" dirty="0"/>
              <a:t>がこれに該当</a:t>
            </a:r>
            <a:endParaRPr kumimoji="1" lang="en-US" altLang="ja-JP" dirty="0"/>
          </a:p>
        </p:txBody>
      </p:sp>
      <p:sp>
        <p:nvSpPr>
          <p:cNvPr id="22" name="正方形/長方形 21">
            <a:extLst>
              <a:ext uri="{FF2B5EF4-FFF2-40B4-BE49-F238E27FC236}">
                <a16:creationId xmlns:a16="http://schemas.microsoft.com/office/drawing/2014/main" id="{F77B6204-6E73-06AC-8CCE-5363477E094F}"/>
              </a:ext>
            </a:extLst>
          </p:cNvPr>
          <p:cNvSpPr/>
          <p:nvPr/>
        </p:nvSpPr>
        <p:spPr bwMode="auto">
          <a:xfrm>
            <a:off x="3491988"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6" name="直線矢印コネクタ 25">
            <a:extLst>
              <a:ext uri="{FF2B5EF4-FFF2-40B4-BE49-F238E27FC236}">
                <a16:creationId xmlns:a16="http://schemas.microsoft.com/office/drawing/2014/main" id="{644CDAE1-E1C0-0DD9-11BD-C672AD18DCE6}"/>
              </a:ext>
            </a:extLst>
          </p:cNvPr>
          <p:cNvCxnSpPr>
            <a:cxnSpLocks/>
          </p:cNvCxnSpPr>
          <p:nvPr/>
        </p:nvCxnSpPr>
        <p:spPr bwMode="auto">
          <a:xfrm>
            <a:off x="3851992"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2" name="正方形/長方形 41">
            <a:extLst>
              <a:ext uri="{FF2B5EF4-FFF2-40B4-BE49-F238E27FC236}">
                <a16:creationId xmlns:a16="http://schemas.microsoft.com/office/drawing/2014/main" id="{747154B8-54DD-D7EB-1A03-0FDF630C5879}"/>
              </a:ext>
            </a:extLst>
          </p:cNvPr>
          <p:cNvSpPr/>
          <p:nvPr/>
        </p:nvSpPr>
        <p:spPr bwMode="auto">
          <a:xfrm>
            <a:off x="3671990"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43" name="フリーフォーム 10">
            <a:extLst>
              <a:ext uri="{FF2B5EF4-FFF2-40B4-BE49-F238E27FC236}">
                <a16:creationId xmlns:a16="http://schemas.microsoft.com/office/drawing/2014/main" id="{B2B75C57-15EA-475C-1AF3-A7C9A7FAFAE7}"/>
              </a:ext>
            </a:extLst>
          </p:cNvPr>
          <p:cNvSpPr>
            <a:spLocks noChangeArrowheads="1"/>
          </p:cNvSpPr>
          <p:nvPr/>
        </p:nvSpPr>
        <p:spPr bwMode="auto">
          <a:xfrm flipH="1">
            <a:off x="3491988"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44" name="直線矢印コネクタ 43">
            <a:extLst>
              <a:ext uri="{FF2B5EF4-FFF2-40B4-BE49-F238E27FC236}">
                <a16:creationId xmlns:a16="http://schemas.microsoft.com/office/drawing/2014/main" id="{AE837242-98CF-4FA2-5074-518D72E95043}"/>
              </a:ext>
            </a:extLst>
          </p:cNvPr>
          <p:cNvCxnSpPr>
            <a:cxnSpLocks/>
          </p:cNvCxnSpPr>
          <p:nvPr/>
        </p:nvCxnSpPr>
        <p:spPr bwMode="auto">
          <a:xfrm>
            <a:off x="3851992" y="198898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5" name="正方形/長方形 44">
            <a:extLst>
              <a:ext uri="{FF2B5EF4-FFF2-40B4-BE49-F238E27FC236}">
                <a16:creationId xmlns:a16="http://schemas.microsoft.com/office/drawing/2014/main" id="{37C50A8F-B543-E543-B194-A28BD7C80234}"/>
              </a:ext>
            </a:extLst>
          </p:cNvPr>
          <p:cNvSpPr/>
          <p:nvPr/>
        </p:nvSpPr>
        <p:spPr bwMode="auto">
          <a:xfrm>
            <a:off x="2681979"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46" name="直線矢印コネクタ 45">
            <a:extLst>
              <a:ext uri="{FF2B5EF4-FFF2-40B4-BE49-F238E27FC236}">
                <a16:creationId xmlns:a16="http://schemas.microsoft.com/office/drawing/2014/main" id="{F0694B87-B18F-1C6F-5A3C-A92BC9EE4320}"/>
              </a:ext>
            </a:extLst>
          </p:cNvPr>
          <p:cNvCxnSpPr>
            <a:cxnSpLocks/>
          </p:cNvCxnSpPr>
          <p:nvPr/>
        </p:nvCxnSpPr>
        <p:spPr bwMode="auto">
          <a:xfrm>
            <a:off x="3041983"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7" name="正方形/長方形 46">
            <a:extLst>
              <a:ext uri="{FF2B5EF4-FFF2-40B4-BE49-F238E27FC236}">
                <a16:creationId xmlns:a16="http://schemas.microsoft.com/office/drawing/2014/main" id="{DA8EC126-8498-007C-2949-CB32D087BEB9}"/>
              </a:ext>
            </a:extLst>
          </p:cNvPr>
          <p:cNvSpPr/>
          <p:nvPr/>
        </p:nvSpPr>
        <p:spPr bwMode="auto">
          <a:xfrm>
            <a:off x="2861981"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48" name="フリーフォーム 10">
            <a:extLst>
              <a:ext uri="{FF2B5EF4-FFF2-40B4-BE49-F238E27FC236}">
                <a16:creationId xmlns:a16="http://schemas.microsoft.com/office/drawing/2014/main" id="{8FE30F83-201A-9E5A-8D30-A11ABFB99284}"/>
              </a:ext>
            </a:extLst>
          </p:cNvPr>
          <p:cNvSpPr>
            <a:spLocks noChangeArrowheads="1"/>
          </p:cNvSpPr>
          <p:nvPr/>
        </p:nvSpPr>
        <p:spPr bwMode="auto">
          <a:xfrm flipH="1">
            <a:off x="2681979" y="234898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49" name="直線矢印コネクタ 48">
            <a:extLst>
              <a:ext uri="{FF2B5EF4-FFF2-40B4-BE49-F238E27FC236}">
                <a16:creationId xmlns:a16="http://schemas.microsoft.com/office/drawing/2014/main" id="{BC29DF41-6856-3637-3F99-ECD7BD04DECE}"/>
              </a:ext>
            </a:extLst>
          </p:cNvPr>
          <p:cNvCxnSpPr>
            <a:cxnSpLocks/>
          </p:cNvCxnSpPr>
          <p:nvPr/>
        </p:nvCxnSpPr>
        <p:spPr bwMode="auto">
          <a:xfrm>
            <a:off x="3041983" y="198898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0" name="正方形/長方形 49">
            <a:extLst>
              <a:ext uri="{FF2B5EF4-FFF2-40B4-BE49-F238E27FC236}">
                <a16:creationId xmlns:a16="http://schemas.microsoft.com/office/drawing/2014/main" id="{2EA8BA08-F030-4AC0-112C-7C123F7F721E}"/>
              </a:ext>
            </a:extLst>
          </p:cNvPr>
          <p:cNvSpPr/>
          <p:nvPr/>
        </p:nvSpPr>
        <p:spPr bwMode="auto">
          <a:xfrm>
            <a:off x="511200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1" name="直線矢印コネクタ 50">
            <a:extLst>
              <a:ext uri="{FF2B5EF4-FFF2-40B4-BE49-F238E27FC236}">
                <a16:creationId xmlns:a16="http://schemas.microsoft.com/office/drawing/2014/main" id="{C407411A-DD2F-09B4-6CE1-2E7D55AC300D}"/>
              </a:ext>
            </a:extLst>
          </p:cNvPr>
          <p:cNvCxnSpPr>
            <a:cxnSpLocks/>
          </p:cNvCxnSpPr>
          <p:nvPr/>
        </p:nvCxnSpPr>
        <p:spPr bwMode="auto">
          <a:xfrm>
            <a:off x="547201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2" name="正方形/長方形 51">
            <a:extLst>
              <a:ext uri="{FF2B5EF4-FFF2-40B4-BE49-F238E27FC236}">
                <a16:creationId xmlns:a16="http://schemas.microsoft.com/office/drawing/2014/main" id="{8F11ACE4-2BE4-CB20-2529-2F6D50CD9D3A}"/>
              </a:ext>
            </a:extLst>
          </p:cNvPr>
          <p:cNvSpPr/>
          <p:nvPr/>
        </p:nvSpPr>
        <p:spPr bwMode="auto">
          <a:xfrm>
            <a:off x="529200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3" name="フリーフォーム 10">
            <a:extLst>
              <a:ext uri="{FF2B5EF4-FFF2-40B4-BE49-F238E27FC236}">
                <a16:creationId xmlns:a16="http://schemas.microsoft.com/office/drawing/2014/main" id="{BDE91A7B-309D-D058-22C3-89A91B7B2524}"/>
              </a:ext>
            </a:extLst>
          </p:cNvPr>
          <p:cNvSpPr>
            <a:spLocks noChangeArrowheads="1"/>
          </p:cNvSpPr>
          <p:nvPr/>
        </p:nvSpPr>
        <p:spPr bwMode="auto">
          <a:xfrm flipH="1">
            <a:off x="5112006"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4" name="直線矢印コネクタ 53">
            <a:extLst>
              <a:ext uri="{FF2B5EF4-FFF2-40B4-BE49-F238E27FC236}">
                <a16:creationId xmlns:a16="http://schemas.microsoft.com/office/drawing/2014/main" id="{6A6A7A0C-80ED-24B9-5E72-D2837273FA1D}"/>
              </a:ext>
            </a:extLst>
          </p:cNvPr>
          <p:cNvCxnSpPr>
            <a:cxnSpLocks/>
          </p:cNvCxnSpPr>
          <p:nvPr/>
        </p:nvCxnSpPr>
        <p:spPr bwMode="auto">
          <a:xfrm>
            <a:off x="5472010" y="198898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5" name="正方形/長方形 54">
            <a:extLst>
              <a:ext uri="{FF2B5EF4-FFF2-40B4-BE49-F238E27FC236}">
                <a16:creationId xmlns:a16="http://schemas.microsoft.com/office/drawing/2014/main" id="{745CA04E-1AC3-C6F3-D23F-061102E3C657}"/>
              </a:ext>
            </a:extLst>
          </p:cNvPr>
          <p:cNvSpPr/>
          <p:nvPr/>
        </p:nvSpPr>
        <p:spPr bwMode="auto">
          <a:xfrm>
            <a:off x="4301997"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6" name="直線矢印コネクタ 55">
            <a:extLst>
              <a:ext uri="{FF2B5EF4-FFF2-40B4-BE49-F238E27FC236}">
                <a16:creationId xmlns:a16="http://schemas.microsoft.com/office/drawing/2014/main" id="{23066673-0BB4-7B6F-9A9F-66C82EECDBA5}"/>
              </a:ext>
            </a:extLst>
          </p:cNvPr>
          <p:cNvCxnSpPr>
            <a:cxnSpLocks/>
          </p:cNvCxnSpPr>
          <p:nvPr/>
        </p:nvCxnSpPr>
        <p:spPr bwMode="auto">
          <a:xfrm>
            <a:off x="4662001"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7" name="正方形/長方形 56">
            <a:extLst>
              <a:ext uri="{FF2B5EF4-FFF2-40B4-BE49-F238E27FC236}">
                <a16:creationId xmlns:a16="http://schemas.microsoft.com/office/drawing/2014/main" id="{34550578-FE90-E3EC-BF90-FD2CA2789B00}"/>
              </a:ext>
            </a:extLst>
          </p:cNvPr>
          <p:cNvSpPr/>
          <p:nvPr/>
        </p:nvSpPr>
        <p:spPr bwMode="auto">
          <a:xfrm>
            <a:off x="4481999"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8" name="フリーフォーム 10">
            <a:extLst>
              <a:ext uri="{FF2B5EF4-FFF2-40B4-BE49-F238E27FC236}">
                <a16:creationId xmlns:a16="http://schemas.microsoft.com/office/drawing/2014/main" id="{040B77BA-AAD4-6DA4-E76F-D285AF2EEB62}"/>
              </a:ext>
            </a:extLst>
          </p:cNvPr>
          <p:cNvSpPr>
            <a:spLocks noChangeArrowheads="1"/>
          </p:cNvSpPr>
          <p:nvPr/>
        </p:nvSpPr>
        <p:spPr bwMode="auto">
          <a:xfrm flipH="1">
            <a:off x="4301997" y="234898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9" name="直線矢印コネクタ 58">
            <a:extLst>
              <a:ext uri="{FF2B5EF4-FFF2-40B4-BE49-F238E27FC236}">
                <a16:creationId xmlns:a16="http://schemas.microsoft.com/office/drawing/2014/main" id="{9CADB85A-2EF1-4D15-6F55-155ED20968B6}"/>
              </a:ext>
            </a:extLst>
          </p:cNvPr>
          <p:cNvCxnSpPr>
            <a:cxnSpLocks/>
          </p:cNvCxnSpPr>
          <p:nvPr/>
        </p:nvCxnSpPr>
        <p:spPr bwMode="auto">
          <a:xfrm>
            <a:off x="4662001" y="198898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27123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6BFB8C-2E41-AD2B-F3B9-AFED03B6523F}"/>
              </a:ext>
            </a:extLst>
          </p:cNvPr>
          <p:cNvSpPr>
            <a:spLocks noGrp="1"/>
          </p:cNvSpPr>
          <p:nvPr>
            <p:ph type="title"/>
          </p:nvPr>
        </p:nvSpPr>
        <p:spPr/>
        <p:txBody>
          <a:bodyPr/>
          <a:lstStyle/>
          <a:p>
            <a:r>
              <a:rPr kumimoji="1" lang="ja-JP" altLang="en-US" dirty="0"/>
              <a:t>フリンの分類と実際</a:t>
            </a:r>
          </a:p>
        </p:txBody>
      </p:sp>
      <p:sp>
        <p:nvSpPr>
          <p:cNvPr id="3" name="テキスト プレースホルダー 2">
            <a:extLst>
              <a:ext uri="{FF2B5EF4-FFF2-40B4-BE49-F238E27FC236}">
                <a16:creationId xmlns:a16="http://schemas.microsoft.com/office/drawing/2014/main" id="{D24C114C-4187-32BE-E497-9D9752F758BB}"/>
              </a:ext>
            </a:extLst>
          </p:cNvPr>
          <p:cNvSpPr>
            <a:spLocks noGrp="1"/>
          </p:cNvSpPr>
          <p:nvPr>
            <p:ph type="body" sz="quarter" idx="10"/>
          </p:nvPr>
        </p:nvSpPr>
        <p:spPr/>
        <p:txBody>
          <a:bodyPr/>
          <a:lstStyle/>
          <a:p>
            <a:r>
              <a:rPr kumimoji="1" lang="ja-JP" altLang="en-US" dirty="0"/>
              <a:t>現代のコンピュータをこのフリンの分類にそのまま厳密に当てはめようとするとやや無理がある</a:t>
            </a:r>
            <a:endParaRPr kumimoji="1" lang="en-US" altLang="ja-JP" dirty="0"/>
          </a:p>
          <a:p>
            <a:pPr lvl="1"/>
            <a:r>
              <a:rPr kumimoji="1" lang="ja-JP" altLang="en-US" dirty="0"/>
              <a:t>通常は複数の要素を同時に併せ持つことが多い</a:t>
            </a:r>
            <a:endParaRPr kumimoji="1" lang="en-US" altLang="ja-JP" dirty="0"/>
          </a:p>
          <a:p>
            <a:r>
              <a:rPr kumimoji="1" lang="ja-JP" altLang="en-US" dirty="0"/>
              <a:t>たとえば･･･</a:t>
            </a:r>
            <a:endParaRPr kumimoji="1" lang="en-US" altLang="ja-JP" dirty="0"/>
          </a:p>
          <a:p>
            <a:pPr lvl="1"/>
            <a:r>
              <a:rPr kumimoji="1" lang="en-US" altLang="ja-JP" dirty="0"/>
              <a:t>GPU </a:t>
            </a:r>
            <a:r>
              <a:rPr kumimoji="1" lang="ja-JP" altLang="en-US" dirty="0"/>
              <a:t>は </a:t>
            </a:r>
            <a:r>
              <a:rPr kumimoji="1" lang="en-US" altLang="ja-JP" dirty="0"/>
              <a:t>SIMD </a:t>
            </a:r>
            <a:r>
              <a:rPr kumimoji="1" lang="ja-JP" altLang="en-US" dirty="0"/>
              <a:t>方式のコアを複数備えていることが一般的</a:t>
            </a:r>
            <a:endParaRPr kumimoji="1" lang="en-US" altLang="ja-JP" dirty="0"/>
          </a:p>
          <a:p>
            <a:pPr lvl="2"/>
            <a:r>
              <a:rPr kumimoji="1" lang="en-US" altLang="ja-JP" dirty="0"/>
              <a:t>SIMD </a:t>
            </a:r>
            <a:r>
              <a:rPr kumimoji="1" lang="ja-JP" altLang="en-US" dirty="0"/>
              <a:t>と </a:t>
            </a:r>
            <a:r>
              <a:rPr kumimoji="1" lang="en-US" altLang="ja-JP" dirty="0"/>
              <a:t>MIMD </a:t>
            </a:r>
            <a:r>
              <a:rPr kumimoji="1" lang="ja-JP" altLang="en-US" dirty="0"/>
              <a:t>の要素を併せ持つ</a:t>
            </a:r>
            <a:endParaRPr kumimoji="1" lang="en-US" altLang="ja-JP" dirty="0"/>
          </a:p>
          <a:p>
            <a:pPr lvl="1"/>
            <a:r>
              <a:rPr kumimoji="1" lang="en-US" altLang="ja-JP" dirty="0"/>
              <a:t>CPU </a:t>
            </a:r>
            <a:r>
              <a:rPr kumimoji="1" lang="ja-JP" altLang="en-US" dirty="0"/>
              <a:t>では一部の命令でのみ複数のデータを同時に処理する</a:t>
            </a:r>
            <a:endParaRPr kumimoji="1" lang="en-US" altLang="ja-JP" dirty="0"/>
          </a:p>
          <a:p>
            <a:pPr lvl="2"/>
            <a:r>
              <a:rPr kumimoji="1" lang="en-US" altLang="ja-JP" dirty="0"/>
              <a:t>SISD </a:t>
            </a:r>
            <a:r>
              <a:rPr kumimoji="1" lang="ja-JP" altLang="en-US" dirty="0"/>
              <a:t>と </a:t>
            </a:r>
            <a:r>
              <a:rPr kumimoji="1" lang="en-US" altLang="ja-JP" dirty="0"/>
              <a:t>SIMD </a:t>
            </a:r>
            <a:r>
              <a:rPr kumimoji="1" lang="ja-JP" altLang="en-US" dirty="0"/>
              <a:t>の要素を併せ持つ</a:t>
            </a:r>
            <a:endParaRPr kumimoji="1" lang="en-US" altLang="ja-JP" dirty="0"/>
          </a:p>
          <a:p>
            <a:pPr lvl="2"/>
            <a:r>
              <a:rPr kumimoji="1" lang="ja-JP" altLang="en-US" dirty="0"/>
              <a:t>マルチコア化されると </a:t>
            </a:r>
            <a:r>
              <a:rPr kumimoji="1" lang="en-US" altLang="ja-JP" dirty="0"/>
              <a:t>MIMD </a:t>
            </a:r>
            <a:r>
              <a:rPr kumimoji="1" lang="ja-JP" altLang="en-US" dirty="0"/>
              <a:t>の要素もある</a:t>
            </a:r>
            <a:endParaRPr kumimoji="1" lang="en-US" altLang="ja-JP" dirty="0"/>
          </a:p>
          <a:p>
            <a:r>
              <a:rPr kumimoji="1" lang="ja-JP" altLang="en-US" dirty="0"/>
              <a:t>フリンの分類は，あくまでコンピュータをある特定の軸から見た際の分類であると考える</a:t>
            </a:r>
          </a:p>
        </p:txBody>
      </p:sp>
    </p:spTree>
    <p:extLst>
      <p:ext uri="{BB962C8B-B14F-4D97-AF65-F5344CB8AC3E}">
        <p14:creationId xmlns:p14="http://schemas.microsoft.com/office/powerpoint/2010/main" val="2922641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E305F-E683-21A7-444E-CC570318A147}"/>
              </a:ext>
            </a:extLst>
          </p:cNvPr>
          <p:cNvSpPr>
            <a:spLocks noGrp="1"/>
          </p:cNvSpPr>
          <p:nvPr>
            <p:ph type="title"/>
          </p:nvPr>
        </p:nvSpPr>
        <p:spPr/>
        <p:txBody>
          <a:bodyPr/>
          <a:lstStyle/>
          <a:p>
            <a:r>
              <a:rPr kumimoji="1" lang="ja-JP" altLang="en-US" dirty="0"/>
              <a:t>余談：</a:t>
            </a:r>
            <a:r>
              <a:rPr kumimoji="1" lang="en-US" altLang="ja-JP" dirty="0"/>
              <a:t>SIMD </a:t>
            </a:r>
            <a:r>
              <a:rPr kumimoji="1" lang="ja-JP" altLang="en-US" dirty="0"/>
              <a:t>の発音</a:t>
            </a:r>
          </a:p>
        </p:txBody>
      </p:sp>
      <p:sp>
        <p:nvSpPr>
          <p:cNvPr id="3" name="テキスト プレースホルダー 2">
            <a:extLst>
              <a:ext uri="{FF2B5EF4-FFF2-40B4-BE49-F238E27FC236}">
                <a16:creationId xmlns:a16="http://schemas.microsoft.com/office/drawing/2014/main" id="{E4D94290-2C9F-94DD-0D8C-3689D7B5526B}"/>
              </a:ext>
            </a:extLst>
          </p:cNvPr>
          <p:cNvSpPr>
            <a:spLocks noGrp="1"/>
          </p:cNvSpPr>
          <p:nvPr>
            <p:ph type="body" sz="quarter" idx="10"/>
          </p:nvPr>
        </p:nvSpPr>
        <p:spPr>
          <a:xfrm>
            <a:off x="341953" y="908972"/>
            <a:ext cx="8280092" cy="1530017"/>
          </a:xfrm>
        </p:spPr>
        <p:txBody>
          <a:bodyPr/>
          <a:lstStyle/>
          <a:p>
            <a:r>
              <a:rPr kumimoji="1" lang="ja-JP" altLang="en-US" dirty="0"/>
              <a:t>業界では「シムディー</a:t>
            </a:r>
            <a:r>
              <a:rPr kumimoji="1" lang="en-US" altLang="ja-JP" dirty="0"/>
              <a:t>/sim-dee</a:t>
            </a:r>
            <a:r>
              <a:rPr kumimoji="1" lang="ja-JP" altLang="en-US" dirty="0"/>
              <a:t>」と発音する</a:t>
            </a:r>
            <a:endParaRPr kumimoji="1" lang="en-US" altLang="ja-JP" dirty="0"/>
          </a:p>
          <a:p>
            <a:pPr lvl="1"/>
            <a:r>
              <a:rPr kumimoji="1" lang="ja-JP" altLang="en-US" dirty="0"/>
              <a:t>シムド と読んじゃだめ</a:t>
            </a:r>
          </a:p>
        </p:txBody>
      </p:sp>
      <p:pic>
        <p:nvPicPr>
          <p:cNvPr id="5" name="図 4">
            <a:extLst>
              <a:ext uri="{FF2B5EF4-FFF2-40B4-BE49-F238E27FC236}">
                <a16:creationId xmlns:a16="http://schemas.microsoft.com/office/drawing/2014/main" id="{C51EEBE6-2B96-8DCF-505D-A49F2CF658C5}"/>
              </a:ext>
            </a:extLst>
          </p:cNvPr>
          <p:cNvPicPr>
            <a:picLocks noChangeAspect="1"/>
          </p:cNvPicPr>
          <p:nvPr/>
        </p:nvPicPr>
        <p:blipFill>
          <a:blip r:embed="rId2"/>
          <a:stretch>
            <a:fillRect/>
          </a:stretch>
        </p:blipFill>
        <p:spPr>
          <a:xfrm>
            <a:off x="2321975" y="2438989"/>
            <a:ext cx="6102017" cy="2400863"/>
          </a:xfrm>
          <a:prstGeom prst="rect">
            <a:avLst/>
          </a:prstGeom>
        </p:spPr>
      </p:pic>
      <p:pic>
        <p:nvPicPr>
          <p:cNvPr id="7" name="図 6">
            <a:extLst>
              <a:ext uri="{FF2B5EF4-FFF2-40B4-BE49-F238E27FC236}">
                <a16:creationId xmlns:a16="http://schemas.microsoft.com/office/drawing/2014/main" id="{EDD48A1A-2680-CA86-E92E-DC5D24A08E79}"/>
              </a:ext>
            </a:extLst>
          </p:cNvPr>
          <p:cNvPicPr>
            <a:picLocks noChangeAspect="1"/>
          </p:cNvPicPr>
          <p:nvPr/>
        </p:nvPicPr>
        <p:blipFill>
          <a:blip r:embed="rId3"/>
          <a:stretch>
            <a:fillRect/>
          </a:stretch>
        </p:blipFill>
        <p:spPr>
          <a:xfrm>
            <a:off x="341953" y="3789004"/>
            <a:ext cx="3755994" cy="2700030"/>
          </a:xfrm>
          <a:prstGeom prst="rect">
            <a:avLst/>
          </a:prstGeom>
        </p:spPr>
      </p:pic>
      <p:sp>
        <p:nvSpPr>
          <p:cNvPr id="9" name="テキスト ボックス 8">
            <a:extLst>
              <a:ext uri="{FF2B5EF4-FFF2-40B4-BE49-F238E27FC236}">
                <a16:creationId xmlns:a16="http://schemas.microsoft.com/office/drawing/2014/main" id="{09D2F3B8-5703-8E8D-5AA8-E36D565D1DED}"/>
              </a:ext>
            </a:extLst>
          </p:cNvPr>
          <p:cNvSpPr txBox="1"/>
          <p:nvPr/>
        </p:nvSpPr>
        <p:spPr>
          <a:xfrm>
            <a:off x="4543037" y="5499023"/>
            <a:ext cx="4572000" cy="1223412"/>
          </a:xfrm>
          <a:prstGeom prst="rect">
            <a:avLst/>
          </a:prstGeom>
          <a:noFill/>
        </p:spPr>
        <p:txBody>
          <a:bodyPr wrap="square">
            <a:spAutoFit/>
          </a:bodyPr>
          <a:lstStyle/>
          <a:p>
            <a:r>
              <a:rPr lang="ja-JP" altLang="en-US" sz="1050" dirty="0">
                <a:solidFill>
                  <a:schemeClr val="tx1">
                    <a:lumMod val="75000"/>
                    <a:lumOff val="25000"/>
                  </a:schemeClr>
                </a:solidFill>
              </a:rPr>
              <a:t>それぞれ以下より</a:t>
            </a:r>
            <a:endParaRPr lang="en-US" altLang="ja-JP" sz="1050" dirty="0">
              <a:solidFill>
                <a:schemeClr val="tx1">
                  <a:lumMod val="75000"/>
                  <a:lumOff val="25000"/>
                </a:schemeClr>
              </a:solidFill>
            </a:endParaRPr>
          </a:p>
          <a:p>
            <a:r>
              <a:rPr lang="en-US" altLang="ja-JP" sz="1050" dirty="0">
                <a:solidFill>
                  <a:schemeClr val="tx1">
                    <a:lumMod val="75000"/>
                    <a:lumOff val="25000"/>
                  </a:schemeClr>
                </a:solidFill>
              </a:rPr>
              <a:t>Mozilla </a:t>
            </a:r>
            <a:r>
              <a:rPr lang="ja-JP" altLang="en-US" sz="1050" dirty="0">
                <a:solidFill>
                  <a:schemeClr val="tx1">
                    <a:lumMod val="75000"/>
                    <a:lumOff val="25000"/>
                  </a:schemeClr>
                </a:solidFill>
              </a:rPr>
              <a:t>の開発者ページ</a:t>
            </a:r>
            <a:endParaRPr lang="en-US" altLang="ja-JP" sz="1050" dirty="0">
              <a:solidFill>
                <a:schemeClr val="tx1">
                  <a:lumMod val="75000"/>
                  <a:lumOff val="25000"/>
                </a:schemeClr>
              </a:solidFill>
            </a:endParaRPr>
          </a:p>
          <a:p>
            <a:r>
              <a:rPr lang="en-US" altLang="ja-JP" sz="1050" dirty="0">
                <a:solidFill>
                  <a:schemeClr val="accent5"/>
                </a:solidFill>
                <a:hlinkClick r:id="rId4">
                  <a:extLst>
                    <a:ext uri="{A12FA001-AC4F-418D-AE19-62706E023703}">
                      <ahyp:hlinkClr xmlns:ahyp="http://schemas.microsoft.com/office/drawing/2018/hyperlinkcolor" val="tx"/>
                    </a:ext>
                  </a:extLst>
                </a:hlinkClick>
              </a:rPr>
              <a:t>https://developer.mozilla.org/en-US/docs/Glossary/SIMD</a:t>
            </a:r>
            <a:br>
              <a:rPr lang="en-US" altLang="ja-JP" sz="1050" dirty="0">
                <a:solidFill>
                  <a:schemeClr val="tx1">
                    <a:lumMod val="75000"/>
                    <a:lumOff val="25000"/>
                  </a:schemeClr>
                </a:solidFill>
              </a:rPr>
            </a:br>
            <a:r>
              <a:rPr lang="en-US" altLang="ja-JP" sz="1050" dirty="0">
                <a:solidFill>
                  <a:schemeClr val="tx1">
                    <a:lumMod val="75000"/>
                    <a:lumOff val="25000"/>
                  </a:schemeClr>
                </a:solidFill>
              </a:rPr>
              <a:t>UCSB </a:t>
            </a:r>
            <a:r>
              <a:rPr lang="ja-JP" altLang="en-US" sz="1050" dirty="0">
                <a:solidFill>
                  <a:schemeClr val="tx1">
                    <a:lumMod val="75000"/>
                    <a:lumOff val="25000"/>
                  </a:schemeClr>
                </a:solidFill>
              </a:rPr>
              <a:t>の講義資料</a:t>
            </a:r>
            <a:endParaRPr lang="en-US" altLang="ja-JP" sz="1050" dirty="0">
              <a:solidFill>
                <a:schemeClr val="tx1">
                  <a:lumMod val="75000"/>
                  <a:lumOff val="25000"/>
                </a:schemeClr>
              </a:solidFill>
            </a:endParaRPr>
          </a:p>
          <a:p>
            <a:r>
              <a:rPr lang="ja-JP" altLang="en-US" sz="1050" dirty="0">
                <a:solidFill>
                  <a:schemeClr val="accent5"/>
                </a:solidFill>
                <a:hlinkClick r:id="rId5">
                  <a:extLst>
                    <a:ext uri="{A12FA001-AC4F-418D-AE19-62706E023703}">
                      <ahyp:hlinkClr xmlns:ahyp="http://schemas.microsoft.com/office/drawing/2018/hyperlinkcolor" val="tx"/>
                    </a:ext>
                  </a:extLst>
                </a:hlinkClick>
              </a:rPr>
              <a:t>https://sites.cs.ucsb.edu/~tyang/class/240a17/slides/SIMD.pdf</a:t>
            </a:r>
            <a:endParaRPr lang="en-US" altLang="ja-JP" sz="1050" dirty="0">
              <a:solidFill>
                <a:schemeClr val="accent5"/>
              </a:solidFill>
            </a:endParaRPr>
          </a:p>
          <a:p>
            <a:r>
              <a:rPr lang="ja-JP" altLang="en-US" sz="1050" dirty="0">
                <a:solidFill>
                  <a:schemeClr val="tx1">
                    <a:lumMod val="75000"/>
                    <a:lumOff val="25000"/>
                  </a:schemeClr>
                </a:solidFill>
              </a:rPr>
              <a:t>イラスト</a:t>
            </a:r>
            <a:endParaRPr lang="en-US" altLang="ja-JP" sz="1050" dirty="0">
              <a:solidFill>
                <a:schemeClr val="tx1">
                  <a:lumMod val="75000"/>
                  <a:lumOff val="25000"/>
                </a:schemeClr>
              </a:solidFill>
            </a:endParaRPr>
          </a:p>
          <a:p>
            <a:r>
              <a:rPr lang="ja-JP" altLang="en-US" sz="1050" dirty="0">
                <a:solidFill>
                  <a:schemeClr val="tx1">
                    <a:lumMod val="75000"/>
                    <a:lumOff val="25000"/>
                  </a:schemeClr>
                </a:solidFill>
              </a:rPr>
              <a:t>村上太一</a:t>
            </a:r>
            <a:r>
              <a:rPr lang="en-US" altLang="ja-JP" sz="1050" dirty="0">
                <a:solidFill>
                  <a:schemeClr val="tx1">
                    <a:lumMod val="75000"/>
                    <a:lumOff val="25000"/>
                  </a:schemeClr>
                </a:solidFill>
              </a:rPr>
              <a:t>@TIER IV</a:t>
            </a:r>
            <a:endParaRPr lang="ja-JP" altLang="en-US" sz="1050" dirty="0">
              <a:solidFill>
                <a:schemeClr val="tx1">
                  <a:lumMod val="75000"/>
                  <a:lumOff val="25000"/>
                </a:schemeClr>
              </a:solidFill>
            </a:endParaRPr>
          </a:p>
        </p:txBody>
      </p:sp>
      <p:sp>
        <p:nvSpPr>
          <p:cNvPr id="10" name="楕円 9">
            <a:extLst>
              <a:ext uri="{FF2B5EF4-FFF2-40B4-BE49-F238E27FC236}">
                <a16:creationId xmlns:a16="http://schemas.microsoft.com/office/drawing/2014/main" id="{D84BE87D-6B4C-CCBD-500D-1FF3D7058CEC}"/>
              </a:ext>
            </a:extLst>
          </p:cNvPr>
          <p:cNvSpPr/>
          <p:nvPr/>
        </p:nvSpPr>
        <p:spPr bwMode="auto">
          <a:xfrm>
            <a:off x="4211997" y="3789003"/>
            <a:ext cx="1620018" cy="270003"/>
          </a:xfrm>
          <a:prstGeom prst="ellipse">
            <a:avLst/>
          </a:prstGeom>
          <a:noFill/>
          <a:ln w="19050">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1" name="楕円 10">
            <a:extLst>
              <a:ext uri="{FF2B5EF4-FFF2-40B4-BE49-F238E27FC236}">
                <a16:creationId xmlns:a16="http://schemas.microsoft.com/office/drawing/2014/main" id="{70E9E783-625E-EAC9-FB65-195A72D664DA}"/>
              </a:ext>
            </a:extLst>
          </p:cNvPr>
          <p:cNvSpPr/>
          <p:nvPr/>
        </p:nvSpPr>
        <p:spPr bwMode="auto">
          <a:xfrm>
            <a:off x="1151962" y="3969006"/>
            <a:ext cx="2160024" cy="360004"/>
          </a:xfrm>
          <a:prstGeom prst="ellipse">
            <a:avLst/>
          </a:prstGeom>
          <a:noFill/>
          <a:ln w="19050">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26" name="Picture 2">
            <a:extLst>
              <a:ext uri="{FF2B5EF4-FFF2-40B4-BE49-F238E27FC236}">
                <a16:creationId xmlns:a16="http://schemas.microsoft.com/office/drawing/2014/main" id="{DA3D5A9B-6D8E-917E-56C3-81B5A7867C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2017" y="908972"/>
            <a:ext cx="2990776" cy="279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23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kumimoji="1" lang="en-US" altLang="ja-JP" dirty="0">
                <a:solidFill>
                  <a:schemeClr val="accent5"/>
                </a:solidFill>
              </a:rPr>
              <a:t>GPU </a:t>
            </a:r>
            <a:r>
              <a:rPr kumimoji="1" lang="ja-JP" altLang="en-US" dirty="0">
                <a:solidFill>
                  <a:schemeClr val="accent5"/>
                </a:solidFill>
              </a:rPr>
              <a:t>における回路量当たりの性能向上</a:t>
            </a:r>
            <a:endParaRPr kumimoji="1" lang="en-US" altLang="ja-JP" dirty="0">
              <a:solidFill>
                <a:schemeClr val="accent5"/>
              </a:solidFill>
            </a:endParaRPr>
          </a:p>
          <a:p>
            <a:pPr marL="817200" lvl="1" indent="-457200">
              <a:buFont typeface="+mj-lt"/>
              <a:buAutoNum type="arabicPeriod"/>
            </a:pPr>
            <a:r>
              <a:rPr kumimoji="1" lang="ja-JP" altLang="en-US" dirty="0"/>
              <a:t>演算器と制御部</a:t>
            </a:r>
            <a:endParaRPr kumimoji="1" lang="en-US" altLang="ja-JP" dirty="0"/>
          </a:p>
          <a:p>
            <a:pPr marL="817200" lvl="1" indent="-457200">
              <a:buFont typeface="+mj-lt"/>
              <a:buAutoNum type="arabicPeriod"/>
            </a:pPr>
            <a:r>
              <a:rPr kumimoji="1" lang="en-US" altLang="ja-JP" dirty="0"/>
              <a:t>SIMD </a:t>
            </a:r>
            <a:r>
              <a:rPr kumimoji="1" lang="ja-JP" altLang="en-US" dirty="0"/>
              <a:t>による制御部の共有</a:t>
            </a:r>
            <a:endParaRPr kumimoji="1" lang="en-US" altLang="ja-JP" dirty="0"/>
          </a:p>
          <a:p>
            <a:pPr marL="817200" lvl="1" indent="-457200">
              <a:buFont typeface="+mj-lt"/>
              <a:buAutoNum type="arabicPeriod"/>
            </a:pPr>
            <a:r>
              <a:rPr kumimoji="1" lang="ja-JP" altLang="en-US" dirty="0"/>
              <a:t>制御部自体の小型化</a:t>
            </a:r>
            <a:endParaRPr lang="en-US" altLang="ja-JP" dirty="0">
              <a:solidFill>
                <a:schemeClr val="accent5"/>
              </a:solidFill>
            </a:endParaRPr>
          </a:p>
          <a:p>
            <a:pPr marL="457200" indent="-457200">
              <a:buFont typeface="+mj-lt"/>
              <a:buAutoNum type="arabicPeriod"/>
            </a:pPr>
            <a:r>
              <a:rPr kumimoji="1" lang="en-US" altLang="ja-JP" dirty="0"/>
              <a:t>SIMD </a:t>
            </a:r>
            <a:r>
              <a:rPr kumimoji="1" lang="ja-JP" altLang="en-US" dirty="0"/>
              <a:t>プロセッサのプログラミング・モデル</a:t>
            </a:r>
          </a:p>
        </p:txBody>
      </p:sp>
    </p:spTree>
    <p:extLst>
      <p:ext uri="{BB962C8B-B14F-4D97-AF65-F5344CB8AC3E}">
        <p14:creationId xmlns:p14="http://schemas.microsoft.com/office/powerpoint/2010/main" val="1136021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t>アクセラレータは何故速いのか（概略）</a:t>
            </a:r>
            <a:endParaRPr lang="en-US" altLang="ja-JP" dirty="0"/>
          </a:p>
        </p:txBody>
      </p:sp>
    </p:spTree>
    <p:extLst>
      <p:ext uri="{BB962C8B-B14F-4D97-AF65-F5344CB8AC3E}">
        <p14:creationId xmlns:p14="http://schemas.microsoft.com/office/powerpoint/2010/main" val="420726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ja-JP" altLang="en-US" dirty="0"/>
              <a:t>回路量当たりの性能の背景：演算器と制御部</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161951" y="1628980"/>
            <a:ext cx="7290081" cy="3780042"/>
          </a:xfrm>
        </p:spPr>
        <p:txBody>
          <a:bodyPr/>
          <a:lstStyle/>
          <a:p>
            <a:r>
              <a:rPr kumimoji="1" lang="en-US" altLang="ja-JP" sz="1800" dirty="0"/>
              <a:t>CPU </a:t>
            </a:r>
            <a:r>
              <a:rPr kumimoji="1" lang="ja-JP" altLang="en-US" sz="1800" dirty="0"/>
              <a:t>や </a:t>
            </a:r>
            <a:r>
              <a:rPr kumimoji="1" lang="en-US" altLang="ja-JP" sz="1800" dirty="0"/>
              <a:t>GPU </a:t>
            </a:r>
            <a:r>
              <a:rPr kumimoji="1" lang="ja-JP" altLang="en-US" sz="1800" dirty="0"/>
              <a:t>などを構成する回路を以下に分けて考える</a:t>
            </a:r>
            <a:endParaRPr kumimoji="1" lang="en-US" altLang="ja-JP" sz="1800" dirty="0"/>
          </a:p>
          <a:p>
            <a:pPr lvl="1"/>
            <a:r>
              <a:rPr kumimoji="1" lang="ja-JP" altLang="en-US" sz="1800" dirty="0"/>
              <a:t>制御部（青）</a:t>
            </a:r>
            <a:endParaRPr kumimoji="1" lang="en-US" altLang="ja-JP" sz="1800" dirty="0"/>
          </a:p>
          <a:p>
            <a:pPr lvl="2"/>
            <a:r>
              <a:rPr kumimoji="1" lang="ja-JP" altLang="en-US" sz="1800" dirty="0"/>
              <a:t>命令を解釈しそれに基づいて</a:t>
            </a:r>
            <a:br>
              <a:rPr kumimoji="1" lang="en-US" altLang="ja-JP" sz="1800" dirty="0"/>
            </a:br>
            <a:r>
              <a:rPr kumimoji="1" lang="ja-JP" altLang="en-US" sz="1800" dirty="0"/>
              <a:t>演算器を制御する回路</a:t>
            </a:r>
            <a:endParaRPr lang="en-US" altLang="ja-JP" sz="1800" dirty="0"/>
          </a:p>
          <a:p>
            <a:pPr lvl="2"/>
            <a:r>
              <a:rPr kumimoji="1" lang="ja-JP" altLang="en-US" sz="1800" dirty="0"/>
              <a:t>右の図だと </a:t>
            </a:r>
            <a:r>
              <a:rPr kumimoji="1" lang="en-US" altLang="ja-JP" sz="1800" dirty="0"/>
              <a:t>PC </a:t>
            </a:r>
            <a:r>
              <a:rPr kumimoji="1" lang="ja-JP" altLang="en-US" sz="1800" dirty="0"/>
              <a:t>や命令メモリ</a:t>
            </a:r>
            <a:endParaRPr kumimoji="1" lang="en-US" altLang="ja-JP" sz="1800" dirty="0"/>
          </a:p>
          <a:p>
            <a:pPr lvl="1"/>
            <a:r>
              <a:rPr kumimoji="1" lang="ja-JP" altLang="en-US" sz="1800" dirty="0"/>
              <a:t>演算器（赤）</a:t>
            </a:r>
            <a:endParaRPr kumimoji="1" lang="en-US" altLang="ja-JP" sz="1800" dirty="0"/>
          </a:p>
          <a:p>
            <a:pPr lvl="2"/>
            <a:r>
              <a:rPr kumimoji="1" lang="ja-JP" altLang="en-US" sz="1800" dirty="0"/>
              <a:t>加算や乗算などの演算そのものを</a:t>
            </a:r>
            <a:br>
              <a:rPr kumimoji="1" lang="en-US" altLang="ja-JP" sz="1800" dirty="0"/>
            </a:br>
            <a:r>
              <a:rPr kumimoji="1" lang="ja-JP" altLang="en-US" sz="1800" dirty="0"/>
              <a:t>行うための回路</a:t>
            </a:r>
            <a:endParaRPr kumimoji="1" lang="en-US" altLang="ja-JP" sz="1800" dirty="0"/>
          </a:p>
          <a:p>
            <a:r>
              <a:rPr kumimoji="1" lang="ja-JP" altLang="en-US" sz="1800" dirty="0"/>
              <a:t>これに基づいて回路量あたりの性能を議論</a:t>
            </a:r>
          </a:p>
        </p:txBody>
      </p:sp>
      <p:sp>
        <p:nvSpPr>
          <p:cNvPr id="4" name="正方形/長方形 3">
            <a:extLst>
              <a:ext uri="{FF2B5EF4-FFF2-40B4-BE49-F238E27FC236}">
                <a16:creationId xmlns:a16="http://schemas.microsoft.com/office/drawing/2014/main" id="{AF3DB26E-B812-D162-28EF-7E0B7C6E0ADC}"/>
              </a:ext>
            </a:extLst>
          </p:cNvPr>
          <p:cNvSpPr/>
          <p:nvPr/>
        </p:nvSpPr>
        <p:spPr bwMode="auto">
          <a:xfrm>
            <a:off x="6462021" y="3068997"/>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E2649626-710D-0404-C85C-C2AC13A790E3}"/>
              </a:ext>
            </a:extLst>
          </p:cNvPr>
          <p:cNvCxnSpPr>
            <a:cxnSpLocks/>
          </p:cNvCxnSpPr>
          <p:nvPr/>
        </p:nvCxnSpPr>
        <p:spPr bwMode="auto">
          <a:xfrm>
            <a:off x="6822025" y="2871126"/>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BCB63C97-3F8B-A391-D033-50FEA2F4DF09}"/>
              </a:ext>
            </a:extLst>
          </p:cNvPr>
          <p:cNvSpPr/>
          <p:nvPr/>
        </p:nvSpPr>
        <p:spPr bwMode="auto">
          <a:xfrm>
            <a:off x="6642023" y="252899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185405A2-C00A-F9D2-D250-A8580D23200F}"/>
              </a:ext>
            </a:extLst>
          </p:cNvPr>
          <p:cNvSpPr>
            <a:spLocks noChangeArrowheads="1"/>
          </p:cNvSpPr>
          <p:nvPr/>
        </p:nvSpPr>
        <p:spPr bwMode="auto">
          <a:xfrm flipH="1">
            <a:off x="5202007"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B46AB0EB-CAF1-F1EA-E6DA-DE6D79443F13}"/>
              </a:ext>
            </a:extLst>
          </p:cNvPr>
          <p:cNvCxnSpPr>
            <a:cxnSpLocks/>
          </p:cNvCxnSpPr>
          <p:nvPr/>
        </p:nvCxnSpPr>
        <p:spPr bwMode="auto">
          <a:xfrm>
            <a:off x="6822025" y="342900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4A98B979-C850-31DE-519C-02B4ABCB8195}"/>
              </a:ext>
            </a:extLst>
          </p:cNvPr>
          <p:cNvSpPr>
            <a:spLocks/>
          </p:cNvSpPr>
          <p:nvPr/>
        </p:nvSpPr>
        <p:spPr bwMode="auto">
          <a:xfrm rot="5400000">
            <a:off x="6012015" y="3158998"/>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E6B4CE75-4191-3317-DEB4-DC86862D48DB}"/>
              </a:ext>
            </a:extLst>
          </p:cNvPr>
          <p:cNvSpPr>
            <a:spLocks noChangeArrowheads="1"/>
          </p:cNvSpPr>
          <p:nvPr/>
        </p:nvSpPr>
        <p:spPr bwMode="auto">
          <a:xfrm flipH="1">
            <a:off x="6012016"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F5590061-6ADE-56A7-4550-1BF1296D6FD4}"/>
              </a:ext>
            </a:extLst>
          </p:cNvPr>
          <p:cNvSpPr>
            <a:spLocks noChangeArrowheads="1"/>
          </p:cNvSpPr>
          <p:nvPr/>
        </p:nvSpPr>
        <p:spPr bwMode="auto">
          <a:xfrm flipH="1">
            <a:off x="6822025"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DFA866FB-B612-B3D6-03B7-4A966DF5837C}"/>
              </a:ext>
            </a:extLst>
          </p:cNvPr>
          <p:cNvSpPr>
            <a:spLocks noChangeArrowheads="1"/>
          </p:cNvSpPr>
          <p:nvPr/>
        </p:nvSpPr>
        <p:spPr bwMode="auto">
          <a:xfrm flipH="1">
            <a:off x="7632034"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8284792F-7B01-8F5B-9039-712C4165EEBA}"/>
              </a:ext>
            </a:extLst>
          </p:cNvPr>
          <p:cNvSpPr>
            <a:spLocks/>
          </p:cNvSpPr>
          <p:nvPr/>
        </p:nvSpPr>
        <p:spPr bwMode="auto">
          <a:xfrm rot="5400000">
            <a:off x="6417022" y="3564002"/>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91A40E65-8918-28CC-113E-D51686291736}"/>
              </a:ext>
            </a:extLst>
          </p:cNvPr>
          <p:cNvSpPr>
            <a:spLocks/>
          </p:cNvSpPr>
          <p:nvPr/>
        </p:nvSpPr>
        <p:spPr bwMode="auto">
          <a:xfrm rot="5400000" flipV="1">
            <a:off x="6867026" y="3384000"/>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4DFF8F5A-00AD-8D3C-9CB2-3D9B35AA0E61}"/>
              </a:ext>
            </a:extLst>
          </p:cNvPr>
          <p:cNvSpPr>
            <a:spLocks/>
          </p:cNvSpPr>
          <p:nvPr/>
        </p:nvSpPr>
        <p:spPr bwMode="auto">
          <a:xfrm rot="5400000" flipV="1">
            <a:off x="7452033" y="3248999"/>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214559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3CD4A-C244-535A-FB8B-0A5B78E32697}"/>
              </a:ext>
            </a:extLst>
          </p:cNvPr>
          <p:cNvSpPr>
            <a:spLocks noGrp="1"/>
          </p:cNvSpPr>
          <p:nvPr>
            <p:ph type="title"/>
          </p:nvPr>
        </p:nvSpPr>
        <p:spPr/>
        <p:txBody>
          <a:bodyPr/>
          <a:lstStyle/>
          <a:p>
            <a:r>
              <a:rPr kumimoji="1" lang="en-US" altLang="ja-JP" dirty="0"/>
              <a:t>GPU </a:t>
            </a:r>
            <a:r>
              <a:rPr kumimoji="1" lang="ja-JP" altLang="en-US" dirty="0"/>
              <a:t>における回路量あたりの性能向上</a:t>
            </a:r>
          </a:p>
        </p:txBody>
      </p:sp>
      <p:sp>
        <p:nvSpPr>
          <p:cNvPr id="3" name="テキスト プレースホルダー 2">
            <a:extLst>
              <a:ext uri="{FF2B5EF4-FFF2-40B4-BE49-F238E27FC236}">
                <a16:creationId xmlns:a16="http://schemas.microsoft.com/office/drawing/2014/main" id="{9C3C3C8A-B226-6A26-A4C0-FF1CCF96FFB8}"/>
              </a:ext>
            </a:extLst>
          </p:cNvPr>
          <p:cNvSpPr>
            <a:spLocks noGrp="1"/>
          </p:cNvSpPr>
          <p:nvPr>
            <p:ph type="body" sz="quarter" idx="10"/>
          </p:nvPr>
        </p:nvSpPr>
        <p:spPr/>
        <p:txBody>
          <a:bodyPr/>
          <a:lstStyle/>
          <a:p>
            <a:pPr marL="457200" indent="-457200">
              <a:buFont typeface="+mj-lt"/>
              <a:buAutoNum type="arabicPeriod"/>
            </a:pPr>
            <a:r>
              <a:rPr kumimoji="1" lang="ja-JP" altLang="en-US" dirty="0"/>
              <a:t>制御部の共有</a:t>
            </a:r>
            <a:endParaRPr kumimoji="1" lang="en-US" altLang="ja-JP" dirty="0"/>
          </a:p>
          <a:p>
            <a:pPr marL="457200" indent="-457200">
              <a:buFont typeface="+mj-lt"/>
              <a:buAutoNum type="arabicPeriod"/>
            </a:pPr>
            <a:r>
              <a:rPr kumimoji="1" lang="ja-JP" altLang="en-US" dirty="0"/>
              <a:t>制御部の小型化</a:t>
            </a:r>
          </a:p>
        </p:txBody>
      </p:sp>
    </p:spTree>
    <p:extLst>
      <p:ext uri="{BB962C8B-B14F-4D97-AF65-F5344CB8AC3E}">
        <p14:creationId xmlns:p14="http://schemas.microsoft.com/office/powerpoint/2010/main" val="1796853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BDD73-1375-DC92-64EE-3C8C59F7BE2A}"/>
              </a:ext>
            </a:extLst>
          </p:cNvPr>
          <p:cNvSpPr>
            <a:spLocks noGrp="1"/>
          </p:cNvSpPr>
          <p:nvPr>
            <p:ph type="title"/>
          </p:nvPr>
        </p:nvSpPr>
        <p:spPr/>
        <p:txBody>
          <a:bodyPr/>
          <a:lstStyle/>
          <a:p>
            <a:r>
              <a:rPr kumimoji="1" lang="en-US" altLang="ja-JP" sz="2400" dirty="0"/>
              <a:t>SIMD </a:t>
            </a:r>
            <a:r>
              <a:rPr kumimoji="1" lang="ja-JP" altLang="en-US" sz="2400" dirty="0"/>
              <a:t>では複数の演算器間で制御部を共有できる</a:t>
            </a:r>
            <a:endParaRPr kumimoji="1" lang="en-US" altLang="ja-JP" sz="2400" dirty="0"/>
          </a:p>
        </p:txBody>
      </p:sp>
      <p:sp>
        <p:nvSpPr>
          <p:cNvPr id="3" name="テキスト プレースホルダー 2">
            <a:extLst>
              <a:ext uri="{FF2B5EF4-FFF2-40B4-BE49-F238E27FC236}">
                <a16:creationId xmlns:a16="http://schemas.microsoft.com/office/drawing/2014/main" id="{C6767C83-B854-0082-5D73-A8F748F09C01}"/>
              </a:ext>
            </a:extLst>
          </p:cNvPr>
          <p:cNvSpPr>
            <a:spLocks noGrp="1"/>
          </p:cNvSpPr>
          <p:nvPr>
            <p:ph type="body" sz="quarter" idx="10"/>
          </p:nvPr>
        </p:nvSpPr>
        <p:spPr>
          <a:xfrm>
            <a:off x="521955" y="3519001"/>
            <a:ext cx="8280092" cy="3240036"/>
          </a:xfrm>
        </p:spPr>
        <p:txBody>
          <a:bodyPr/>
          <a:lstStyle/>
          <a:p>
            <a:r>
              <a:rPr kumimoji="1" lang="ja-JP" altLang="en-US" sz="1800" dirty="0"/>
              <a:t>たとえば，上の図の </a:t>
            </a:r>
            <a:r>
              <a:rPr kumimoji="1" lang="en-US" altLang="ja-JP" sz="1800" dirty="0"/>
              <a:t>MIMD </a:t>
            </a:r>
            <a:r>
              <a:rPr kumimoji="1" lang="ja-JP" altLang="en-US" sz="1800" dirty="0"/>
              <a:t>と </a:t>
            </a:r>
            <a:r>
              <a:rPr kumimoji="1" lang="en-US" altLang="ja-JP" sz="1800" dirty="0"/>
              <a:t>SIMD </a:t>
            </a:r>
            <a:r>
              <a:rPr kumimoji="1" lang="ja-JP" altLang="en-US" sz="1800" dirty="0"/>
              <a:t>の場合</a:t>
            </a:r>
            <a:endParaRPr kumimoji="1" lang="en-US" altLang="ja-JP" sz="1800" dirty="0"/>
          </a:p>
          <a:p>
            <a:pPr lvl="1"/>
            <a:r>
              <a:rPr kumimoji="1" lang="en-US" altLang="ja-JP" sz="1800" dirty="0"/>
              <a:t>4</a:t>
            </a:r>
            <a:r>
              <a:rPr kumimoji="1" lang="ja-JP" altLang="en-US" sz="1800" dirty="0"/>
              <a:t>つの演算器を持ち最大で同時に</a:t>
            </a:r>
            <a:r>
              <a:rPr kumimoji="1" lang="en-US" altLang="ja-JP" sz="1800" dirty="0"/>
              <a:t>4</a:t>
            </a:r>
            <a:r>
              <a:rPr kumimoji="1" lang="ja-JP" altLang="en-US" sz="1800" dirty="0"/>
              <a:t>並列で演算ができる</a:t>
            </a:r>
            <a:endParaRPr kumimoji="1" lang="en-US" altLang="ja-JP" sz="1800" dirty="0"/>
          </a:p>
          <a:p>
            <a:pPr lvl="2"/>
            <a:r>
              <a:rPr kumimoji="1" lang="en-US" altLang="ja-JP" sz="1800" dirty="0"/>
              <a:t>= </a:t>
            </a:r>
            <a:r>
              <a:rPr kumimoji="1" lang="ja-JP" altLang="en-US" sz="1800" dirty="0"/>
              <a:t>同じ最大性能を持つ</a:t>
            </a:r>
            <a:endParaRPr kumimoji="1" lang="en-US" altLang="ja-JP" sz="1800" dirty="0"/>
          </a:p>
          <a:p>
            <a:pPr lvl="1"/>
            <a:r>
              <a:rPr kumimoji="1" lang="en-US" altLang="ja-JP" sz="1800" dirty="0"/>
              <a:t>SIMD </a:t>
            </a:r>
            <a:r>
              <a:rPr kumimoji="1" lang="ja-JP" altLang="en-US" sz="1800" dirty="0"/>
              <a:t>では１つの制御部が演算器間で共有されている</a:t>
            </a:r>
            <a:endParaRPr kumimoji="1" lang="en-US" altLang="ja-JP" sz="1800" dirty="0"/>
          </a:p>
          <a:p>
            <a:pPr lvl="2"/>
            <a:r>
              <a:rPr kumimoji="1" lang="ja-JP" altLang="en-US" sz="1800" dirty="0"/>
              <a:t>実際の </a:t>
            </a:r>
            <a:r>
              <a:rPr kumimoji="1" lang="en-US" altLang="ja-JP" sz="1800" dirty="0"/>
              <a:t>GPU </a:t>
            </a:r>
            <a:r>
              <a:rPr kumimoji="1" lang="ja-JP" altLang="en-US" sz="1800" dirty="0"/>
              <a:t>では </a:t>
            </a:r>
            <a:r>
              <a:rPr kumimoji="1" lang="en-US" altLang="ja-JP" sz="1800" dirty="0"/>
              <a:t>16 </a:t>
            </a:r>
            <a:r>
              <a:rPr kumimoji="1" lang="ja-JP" altLang="en-US" sz="1800" dirty="0"/>
              <a:t>個程度の演算器が共有されていることが多い</a:t>
            </a:r>
            <a:endParaRPr kumimoji="1" lang="en-US" altLang="ja-JP" sz="1800" dirty="0"/>
          </a:p>
        </p:txBody>
      </p:sp>
      <p:sp>
        <p:nvSpPr>
          <p:cNvPr id="68" name="正方形/長方形 67">
            <a:extLst>
              <a:ext uri="{FF2B5EF4-FFF2-40B4-BE49-F238E27FC236}">
                <a16:creationId xmlns:a16="http://schemas.microsoft.com/office/drawing/2014/main" id="{6413588E-48FF-9C57-4090-1365C1C36D9F}"/>
              </a:ext>
            </a:extLst>
          </p:cNvPr>
          <p:cNvSpPr/>
          <p:nvPr/>
        </p:nvSpPr>
        <p:spPr bwMode="auto">
          <a:xfrm>
            <a:off x="1871970" y="2168986"/>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9" name="直線矢印コネクタ 68">
            <a:extLst>
              <a:ext uri="{FF2B5EF4-FFF2-40B4-BE49-F238E27FC236}">
                <a16:creationId xmlns:a16="http://schemas.microsoft.com/office/drawing/2014/main" id="{F90CA47D-5653-E2C6-C544-023DAA8A64B3}"/>
              </a:ext>
            </a:extLst>
          </p:cNvPr>
          <p:cNvCxnSpPr>
            <a:cxnSpLocks/>
          </p:cNvCxnSpPr>
          <p:nvPr/>
        </p:nvCxnSpPr>
        <p:spPr bwMode="auto">
          <a:xfrm>
            <a:off x="2231974" y="19711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0" name="正方形/長方形 69">
            <a:extLst>
              <a:ext uri="{FF2B5EF4-FFF2-40B4-BE49-F238E27FC236}">
                <a16:creationId xmlns:a16="http://schemas.microsoft.com/office/drawing/2014/main" id="{1ED687B1-763D-311C-EA65-C754C36F1535}"/>
              </a:ext>
            </a:extLst>
          </p:cNvPr>
          <p:cNvSpPr/>
          <p:nvPr/>
        </p:nvSpPr>
        <p:spPr bwMode="auto">
          <a:xfrm>
            <a:off x="2051972" y="1628979"/>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1" name="フリーフォーム 10">
            <a:extLst>
              <a:ext uri="{FF2B5EF4-FFF2-40B4-BE49-F238E27FC236}">
                <a16:creationId xmlns:a16="http://schemas.microsoft.com/office/drawing/2014/main" id="{D2D4D808-58C6-DD09-BDDB-470476DC64C4}"/>
              </a:ext>
            </a:extLst>
          </p:cNvPr>
          <p:cNvSpPr>
            <a:spLocks noChangeArrowheads="1"/>
          </p:cNvSpPr>
          <p:nvPr/>
        </p:nvSpPr>
        <p:spPr bwMode="auto">
          <a:xfrm flipH="1">
            <a:off x="1871970" y="288899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2" name="直線矢印コネクタ 71">
            <a:extLst>
              <a:ext uri="{FF2B5EF4-FFF2-40B4-BE49-F238E27FC236}">
                <a16:creationId xmlns:a16="http://schemas.microsoft.com/office/drawing/2014/main" id="{7AB77A23-F560-7176-9A7C-5102B0D7EFBB}"/>
              </a:ext>
            </a:extLst>
          </p:cNvPr>
          <p:cNvCxnSpPr>
            <a:cxnSpLocks/>
          </p:cNvCxnSpPr>
          <p:nvPr/>
        </p:nvCxnSpPr>
        <p:spPr bwMode="auto">
          <a:xfrm>
            <a:off x="2231974" y="2528989"/>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3" name="正方形/長方形 72">
            <a:extLst>
              <a:ext uri="{FF2B5EF4-FFF2-40B4-BE49-F238E27FC236}">
                <a16:creationId xmlns:a16="http://schemas.microsoft.com/office/drawing/2014/main" id="{7F3DC10A-3A71-2DF1-077E-D67FE4673901}"/>
              </a:ext>
            </a:extLst>
          </p:cNvPr>
          <p:cNvSpPr/>
          <p:nvPr/>
        </p:nvSpPr>
        <p:spPr bwMode="auto">
          <a:xfrm>
            <a:off x="1061961" y="216898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74" name="直線矢印コネクタ 73">
            <a:extLst>
              <a:ext uri="{FF2B5EF4-FFF2-40B4-BE49-F238E27FC236}">
                <a16:creationId xmlns:a16="http://schemas.microsoft.com/office/drawing/2014/main" id="{064953B3-E90B-D477-5019-9A65E1B1915F}"/>
              </a:ext>
            </a:extLst>
          </p:cNvPr>
          <p:cNvCxnSpPr>
            <a:cxnSpLocks/>
          </p:cNvCxnSpPr>
          <p:nvPr/>
        </p:nvCxnSpPr>
        <p:spPr bwMode="auto">
          <a:xfrm>
            <a:off x="1421965" y="197111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5" name="正方形/長方形 74">
            <a:extLst>
              <a:ext uri="{FF2B5EF4-FFF2-40B4-BE49-F238E27FC236}">
                <a16:creationId xmlns:a16="http://schemas.microsoft.com/office/drawing/2014/main" id="{13E14E97-48CF-AA2A-13EC-1FEE0EAA5F7C}"/>
              </a:ext>
            </a:extLst>
          </p:cNvPr>
          <p:cNvSpPr/>
          <p:nvPr/>
        </p:nvSpPr>
        <p:spPr bwMode="auto">
          <a:xfrm>
            <a:off x="1241963" y="162897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6" name="フリーフォーム 10">
            <a:extLst>
              <a:ext uri="{FF2B5EF4-FFF2-40B4-BE49-F238E27FC236}">
                <a16:creationId xmlns:a16="http://schemas.microsoft.com/office/drawing/2014/main" id="{0629548A-BC7A-8402-594A-C5C904EBAF3E}"/>
              </a:ext>
            </a:extLst>
          </p:cNvPr>
          <p:cNvSpPr>
            <a:spLocks noChangeArrowheads="1"/>
          </p:cNvSpPr>
          <p:nvPr/>
        </p:nvSpPr>
        <p:spPr bwMode="auto">
          <a:xfrm flipH="1">
            <a:off x="1061961" y="288899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7" name="直線矢印コネクタ 76">
            <a:extLst>
              <a:ext uri="{FF2B5EF4-FFF2-40B4-BE49-F238E27FC236}">
                <a16:creationId xmlns:a16="http://schemas.microsoft.com/office/drawing/2014/main" id="{98E22468-1936-6DE5-7073-BB145475B66F}"/>
              </a:ext>
            </a:extLst>
          </p:cNvPr>
          <p:cNvCxnSpPr>
            <a:cxnSpLocks/>
          </p:cNvCxnSpPr>
          <p:nvPr/>
        </p:nvCxnSpPr>
        <p:spPr bwMode="auto">
          <a:xfrm>
            <a:off x="1421965" y="2528988"/>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8" name="正方形/長方形 77">
            <a:extLst>
              <a:ext uri="{FF2B5EF4-FFF2-40B4-BE49-F238E27FC236}">
                <a16:creationId xmlns:a16="http://schemas.microsoft.com/office/drawing/2014/main" id="{5BFA69AC-E42B-CAE5-B44C-5B494C895972}"/>
              </a:ext>
            </a:extLst>
          </p:cNvPr>
          <p:cNvSpPr/>
          <p:nvPr/>
        </p:nvSpPr>
        <p:spPr bwMode="auto">
          <a:xfrm>
            <a:off x="3491988" y="2168986"/>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79" name="直線矢印コネクタ 78">
            <a:extLst>
              <a:ext uri="{FF2B5EF4-FFF2-40B4-BE49-F238E27FC236}">
                <a16:creationId xmlns:a16="http://schemas.microsoft.com/office/drawing/2014/main" id="{0CA417E9-87DF-B23A-012E-8BECFEA925EA}"/>
              </a:ext>
            </a:extLst>
          </p:cNvPr>
          <p:cNvCxnSpPr>
            <a:cxnSpLocks/>
          </p:cNvCxnSpPr>
          <p:nvPr/>
        </p:nvCxnSpPr>
        <p:spPr bwMode="auto">
          <a:xfrm>
            <a:off x="3851992" y="19711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0" name="正方形/長方形 79">
            <a:extLst>
              <a:ext uri="{FF2B5EF4-FFF2-40B4-BE49-F238E27FC236}">
                <a16:creationId xmlns:a16="http://schemas.microsoft.com/office/drawing/2014/main" id="{3F170350-351E-F046-8C08-14C9B0A70AD1}"/>
              </a:ext>
            </a:extLst>
          </p:cNvPr>
          <p:cNvSpPr/>
          <p:nvPr/>
        </p:nvSpPr>
        <p:spPr bwMode="auto">
          <a:xfrm>
            <a:off x="3671990" y="1628979"/>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1" name="フリーフォーム 10">
            <a:extLst>
              <a:ext uri="{FF2B5EF4-FFF2-40B4-BE49-F238E27FC236}">
                <a16:creationId xmlns:a16="http://schemas.microsoft.com/office/drawing/2014/main" id="{766A6007-12FB-93FE-8E2E-70EC572B6059}"/>
              </a:ext>
            </a:extLst>
          </p:cNvPr>
          <p:cNvSpPr>
            <a:spLocks noChangeArrowheads="1"/>
          </p:cNvSpPr>
          <p:nvPr/>
        </p:nvSpPr>
        <p:spPr bwMode="auto">
          <a:xfrm flipH="1">
            <a:off x="3491988" y="288899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2" name="直線矢印コネクタ 81">
            <a:extLst>
              <a:ext uri="{FF2B5EF4-FFF2-40B4-BE49-F238E27FC236}">
                <a16:creationId xmlns:a16="http://schemas.microsoft.com/office/drawing/2014/main" id="{6D3F3651-23CA-568C-6C7F-BA8F2DF5B724}"/>
              </a:ext>
            </a:extLst>
          </p:cNvPr>
          <p:cNvCxnSpPr>
            <a:cxnSpLocks/>
          </p:cNvCxnSpPr>
          <p:nvPr/>
        </p:nvCxnSpPr>
        <p:spPr bwMode="auto">
          <a:xfrm>
            <a:off x="3851992" y="2528989"/>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3" name="正方形/長方形 82">
            <a:extLst>
              <a:ext uri="{FF2B5EF4-FFF2-40B4-BE49-F238E27FC236}">
                <a16:creationId xmlns:a16="http://schemas.microsoft.com/office/drawing/2014/main" id="{268A48F3-1CC6-DCB2-8750-0764374A5716}"/>
              </a:ext>
            </a:extLst>
          </p:cNvPr>
          <p:cNvSpPr/>
          <p:nvPr/>
        </p:nvSpPr>
        <p:spPr bwMode="auto">
          <a:xfrm>
            <a:off x="2681979" y="216898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4" name="直線矢印コネクタ 83">
            <a:extLst>
              <a:ext uri="{FF2B5EF4-FFF2-40B4-BE49-F238E27FC236}">
                <a16:creationId xmlns:a16="http://schemas.microsoft.com/office/drawing/2014/main" id="{75AD8369-045C-ADB4-9D6F-D52E12499CEE}"/>
              </a:ext>
            </a:extLst>
          </p:cNvPr>
          <p:cNvCxnSpPr>
            <a:cxnSpLocks/>
          </p:cNvCxnSpPr>
          <p:nvPr/>
        </p:nvCxnSpPr>
        <p:spPr bwMode="auto">
          <a:xfrm>
            <a:off x="3041983" y="197111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5" name="正方形/長方形 84">
            <a:extLst>
              <a:ext uri="{FF2B5EF4-FFF2-40B4-BE49-F238E27FC236}">
                <a16:creationId xmlns:a16="http://schemas.microsoft.com/office/drawing/2014/main" id="{34B2A48D-3961-53EE-77B6-29363ADA7F6D}"/>
              </a:ext>
            </a:extLst>
          </p:cNvPr>
          <p:cNvSpPr/>
          <p:nvPr/>
        </p:nvSpPr>
        <p:spPr bwMode="auto">
          <a:xfrm>
            <a:off x="2861981" y="162897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6" name="フリーフォーム 10">
            <a:extLst>
              <a:ext uri="{FF2B5EF4-FFF2-40B4-BE49-F238E27FC236}">
                <a16:creationId xmlns:a16="http://schemas.microsoft.com/office/drawing/2014/main" id="{DE4B1032-CA39-7E53-C9D8-EA6F7A7D3FFF}"/>
              </a:ext>
            </a:extLst>
          </p:cNvPr>
          <p:cNvSpPr>
            <a:spLocks noChangeArrowheads="1"/>
          </p:cNvSpPr>
          <p:nvPr/>
        </p:nvSpPr>
        <p:spPr bwMode="auto">
          <a:xfrm flipH="1">
            <a:off x="2681979" y="288899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7" name="直線矢印コネクタ 86">
            <a:extLst>
              <a:ext uri="{FF2B5EF4-FFF2-40B4-BE49-F238E27FC236}">
                <a16:creationId xmlns:a16="http://schemas.microsoft.com/office/drawing/2014/main" id="{83CC0E0B-AFB2-41F4-42DF-387EBDAF49BF}"/>
              </a:ext>
            </a:extLst>
          </p:cNvPr>
          <p:cNvCxnSpPr>
            <a:cxnSpLocks/>
          </p:cNvCxnSpPr>
          <p:nvPr/>
        </p:nvCxnSpPr>
        <p:spPr bwMode="auto">
          <a:xfrm>
            <a:off x="3041983" y="2528988"/>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8" name="正方形/長方形 87">
            <a:extLst>
              <a:ext uri="{FF2B5EF4-FFF2-40B4-BE49-F238E27FC236}">
                <a16:creationId xmlns:a16="http://schemas.microsoft.com/office/drawing/2014/main" id="{C98A5A5B-0FF0-C2E7-0485-176A065EC1F5}"/>
              </a:ext>
            </a:extLst>
          </p:cNvPr>
          <p:cNvSpPr/>
          <p:nvPr/>
        </p:nvSpPr>
        <p:spPr bwMode="auto">
          <a:xfrm>
            <a:off x="6372020" y="2168987"/>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9" name="直線矢印コネクタ 88">
            <a:extLst>
              <a:ext uri="{FF2B5EF4-FFF2-40B4-BE49-F238E27FC236}">
                <a16:creationId xmlns:a16="http://schemas.microsoft.com/office/drawing/2014/main" id="{69CDE5FD-01EA-FDDD-7A2E-05269F24A069}"/>
              </a:ext>
            </a:extLst>
          </p:cNvPr>
          <p:cNvCxnSpPr>
            <a:cxnSpLocks/>
          </p:cNvCxnSpPr>
          <p:nvPr/>
        </p:nvCxnSpPr>
        <p:spPr bwMode="auto">
          <a:xfrm>
            <a:off x="6732024" y="1971116"/>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0" name="正方形/長方形 89">
            <a:extLst>
              <a:ext uri="{FF2B5EF4-FFF2-40B4-BE49-F238E27FC236}">
                <a16:creationId xmlns:a16="http://schemas.microsoft.com/office/drawing/2014/main" id="{90E348BA-F675-BEED-3143-84545506DDC6}"/>
              </a:ext>
            </a:extLst>
          </p:cNvPr>
          <p:cNvSpPr/>
          <p:nvPr/>
        </p:nvSpPr>
        <p:spPr bwMode="auto">
          <a:xfrm>
            <a:off x="6552022"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91" name="フリーフォーム 10">
            <a:extLst>
              <a:ext uri="{FF2B5EF4-FFF2-40B4-BE49-F238E27FC236}">
                <a16:creationId xmlns:a16="http://schemas.microsoft.com/office/drawing/2014/main" id="{0F3DA154-5E49-69AE-1DF9-F84E75776CF5}"/>
              </a:ext>
            </a:extLst>
          </p:cNvPr>
          <p:cNvSpPr>
            <a:spLocks noChangeArrowheads="1"/>
          </p:cNvSpPr>
          <p:nvPr/>
        </p:nvSpPr>
        <p:spPr bwMode="auto">
          <a:xfrm flipH="1">
            <a:off x="5112006"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92" name="直線矢印コネクタ 91">
            <a:extLst>
              <a:ext uri="{FF2B5EF4-FFF2-40B4-BE49-F238E27FC236}">
                <a16:creationId xmlns:a16="http://schemas.microsoft.com/office/drawing/2014/main" id="{C8749DFA-B2E8-8339-9735-4595666F1EC7}"/>
              </a:ext>
            </a:extLst>
          </p:cNvPr>
          <p:cNvCxnSpPr>
            <a:cxnSpLocks/>
          </p:cNvCxnSpPr>
          <p:nvPr/>
        </p:nvCxnSpPr>
        <p:spPr bwMode="auto">
          <a:xfrm>
            <a:off x="6732024" y="252899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3" name="Freeform 10">
            <a:extLst>
              <a:ext uri="{FF2B5EF4-FFF2-40B4-BE49-F238E27FC236}">
                <a16:creationId xmlns:a16="http://schemas.microsoft.com/office/drawing/2014/main" id="{E8A454FC-2576-675B-DC70-B1663306218E}"/>
              </a:ext>
            </a:extLst>
          </p:cNvPr>
          <p:cNvSpPr>
            <a:spLocks/>
          </p:cNvSpPr>
          <p:nvPr/>
        </p:nvSpPr>
        <p:spPr bwMode="auto">
          <a:xfrm rot="5400000">
            <a:off x="5922014" y="2258988"/>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4" name="フリーフォーム 10">
            <a:extLst>
              <a:ext uri="{FF2B5EF4-FFF2-40B4-BE49-F238E27FC236}">
                <a16:creationId xmlns:a16="http://schemas.microsoft.com/office/drawing/2014/main" id="{09582597-9DDC-38D9-1FB6-86C0CCE2A108}"/>
              </a:ext>
            </a:extLst>
          </p:cNvPr>
          <p:cNvSpPr>
            <a:spLocks noChangeArrowheads="1"/>
          </p:cNvSpPr>
          <p:nvPr/>
        </p:nvSpPr>
        <p:spPr bwMode="auto">
          <a:xfrm flipH="1">
            <a:off x="5922015"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5" name="フリーフォーム 10">
            <a:extLst>
              <a:ext uri="{FF2B5EF4-FFF2-40B4-BE49-F238E27FC236}">
                <a16:creationId xmlns:a16="http://schemas.microsoft.com/office/drawing/2014/main" id="{3B12D0FE-8839-F013-31D5-7C9DAF8FE053}"/>
              </a:ext>
            </a:extLst>
          </p:cNvPr>
          <p:cNvSpPr>
            <a:spLocks noChangeArrowheads="1"/>
          </p:cNvSpPr>
          <p:nvPr/>
        </p:nvSpPr>
        <p:spPr bwMode="auto">
          <a:xfrm flipH="1">
            <a:off x="6732024"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6" name="フリーフォーム 10">
            <a:extLst>
              <a:ext uri="{FF2B5EF4-FFF2-40B4-BE49-F238E27FC236}">
                <a16:creationId xmlns:a16="http://schemas.microsoft.com/office/drawing/2014/main" id="{C5E13E1F-7A82-D63B-D3BF-1ED4DF98F95E}"/>
              </a:ext>
            </a:extLst>
          </p:cNvPr>
          <p:cNvSpPr>
            <a:spLocks noChangeArrowheads="1"/>
          </p:cNvSpPr>
          <p:nvPr/>
        </p:nvSpPr>
        <p:spPr bwMode="auto">
          <a:xfrm flipH="1">
            <a:off x="7542033"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7" name="Freeform 10">
            <a:extLst>
              <a:ext uri="{FF2B5EF4-FFF2-40B4-BE49-F238E27FC236}">
                <a16:creationId xmlns:a16="http://schemas.microsoft.com/office/drawing/2014/main" id="{5236172C-CA47-40A2-4C28-6C3558913091}"/>
              </a:ext>
            </a:extLst>
          </p:cNvPr>
          <p:cNvSpPr>
            <a:spLocks/>
          </p:cNvSpPr>
          <p:nvPr/>
        </p:nvSpPr>
        <p:spPr bwMode="auto">
          <a:xfrm rot="5400000">
            <a:off x="6327021" y="2663992"/>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8" name="Freeform 10">
            <a:extLst>
              <a:ext uri="{FF2B5EF4-FFF2-40B4-BE49-F238E27FC236}">
                <a16:creationId xmlns:a16="http://schemas.microsoft.com/office/drawing/2014/main" id="{888EC1B5-F661-2423-5E6D-3C9DBCC7ECDD}"/>
              </a:ext>
            </a:extLst>
          </p:cNvPr>
          <p:cNvSpPr>
            <a:spLocks/>
          </p:cNvSpPr>
          <p:nvPr/>
        </p:nvSpPr>
        <p:spPr bwMode="auto">
          <a:xfrm rot="5400000" flipV="1">
            <a:off x="6777025" y="2483990"/>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9" name="Freeform 10">
            <a:extLst>
              <a:ext uri="{FF2B5EF4-FFF2-40B4-BE49-F238E27FC236}">
                <a16:creationId xmlns:a16="http://schemas.microsoft.com/office/drawing/2014/main" id="{3D246CB8-8317-E624-145A-2F1488E4B207}"/>
              </a:ext>
            </a:extLst>
          </p:cNvPr>
          <p:cNvSpPr>
            <a:spLocks/>
          </p:cNvSpPr>
          <p:nvPr/>
        </p:nvSpPr>
        <p:spPr bwMode="auto">
          <a:xfrm rot="5400000" flipV="1">
            <a:off x="7362032" y="2348989"/>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2" name="正方形/長方形 101">
            <a:extLst>
              <a:ext uri="{FF2B5EF4-FFF2-40B4-BE49-F238E27FC236}">
                <a16:creationId xmlns:a16="http://schemas.microsoft.com/office/drawing/2014/main" id="{74338DC1-E527-BC99-A630-9F7FF117E82E}"/>
              </a:ext>
            </a:extLst>
          </p:cNvPr>
          <p:cNvSpPr/>
          <p:nvPr/>
        </p:nvSpPr>
        <p:spPr bwMode="auto">
          <a:xfrm>
            <a:off x="6372020" y="117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103" name="正方形/長方形 102">
            <a:extLst>
              <a:ext uri="{FF2B5EF4-FFF2-40B4-BE49-F238E27FC236}">
                <a16:creationId xmlns:a16="http://schemas.microsoft.com/office/drawing/2014/main" id="{84A6F79A-0525-1248-1191-E9217C1DA9FF}"/>
              </a:ext>
            </a:extLst>
          </p:cNvPr>
          <p:cNvSpPr/>
          <p:nvPr/>
        </p:nvSpPr>
        <p:spPr bwMode="auto">
          <a:xfrm>
            <a:off x="2231974" y="117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68364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BDD73-1375-DC92-64EE-3C8C59F7BE2A}"/>
              </a:ext>
            </a:extLst>
          </p:cNvPr>
          <p:cNvSpPr>
            <a:spLocks noGrp="1"/>
          </p:cNvSpPr>
          <p:nvPr>
            <p:ph type="title"/>
          </p:nvPr>
        </p:nvSpPr>
        <p:spPr/>
        <p:txBody>
          <a:bodyPr/>
          <a:lstStyle/>
          <a:p>
            <a:r>
              <a:rPr kumimoji="1" lang="en-US" altLang="ja-JP" sz="2400" dirty="0"/>
              <a:t>SIMD</a:t>
            </a:r>
            <a:r>
              <a:rPr lang="ja-JP" altLang="en-US" sz="2400" dirty="0"/>
              <a:t> は</a:t>
            </a:r>
            <a:r>
              <a:rPr kumimoji="1" lang="ja-JP" altLang="en-US" sz="2400" dirty="0"/>
              <a:t>同じ回路量で高い性能を実現できる</a:t>
            </a:r>
            <a:endParaRPr kumimoji="1" lang="en-US" altLang="ja-JP" sz="2400" dirty="0"/>
          </a:p>
        </p:txBody>
      </p:sp>
      <p:sp>
        <p:nvSpPr>
          <p:cNvPr id="3" name="テキスト プレースホルダー 2">
            <a:extLst>
              <a:ext uri="{FF2B5EF4-FFF2-40B4-BE49-F238E27FC236}">
                <a16:creationId xmlns:a16="http://schemas.microsoft.com/office/drawing/2014/main" id="{C6767C83-B854-0082-5D73-A8F748F09C01}"/>
              </a:ext>
            </a:extLst>
          </p:cNvPr>
          <p:cNvSpPr>
            <a:spLocks noGrp="1"/>
          </p:cNvSpPr>
          <p:nvPr>
            <p:ph type="body" sz="quarter" idx="10"/>
          </p:nvPr>
        </p:nvSpPr>
        <p:spPr>
          <a:xfrm>
            <a:off x="611956" y="1088975"/>
            <a:ext cx="8280092" cy="2160023"/>
          </a:xfrm>
        </p:spPr>
        <p:txBody>
          <a:bodyPr/>
          <a:lstStyle/>
          <a:p>
            <a:r>
              <a:rPr kumimoji="1" lang="en-US" altLang="ja-JP" sz="1800" dirty="0"/>
              <a:t>SIMD </a:t>
            </a:r>
            <a:r>
              <a:rPr kumimoji="1" lang="ja-JP" altLang="en-US" sz="1800" dirty="0"/>
              <a:t>は </a:t>
            </a:r>
            <a:r>
              <a:rPr kumimoji="1" lang="en-US" altLang="ja-JP" sz="1800" dirty="0"/>
              <a:t>MIMD </a:t>
            </a:r>
            <a:r>
              <a:rPr kumimoji="1" lang="ja-JP" altLang="en-US" sz="1800" dirty="0"/>
              <a:t>と比べて全体をより小さく作ることができる</a:t>
            </a:r>
            <a:endParaRPr kumimoji="1" lang="en-US" altLang="ja-JP" sz="1800" dirty="0"/>
          </a:p>
          <a:p>
            <a:pPr lvl="1"/>
            <a:r>
              <a:rPr kumimoji="1" lang="ja-JP" altLang="en-US" sz="1800" dirty="0"/>
              <a:t>同じ総面積であれば，</a:t>
            </a:r>
            <a:r>
              <a:rPr kumimoji="1" lang="en-US" altLang="ja-JP" sz="1800" dirty="0"/>
              <a:t>SIMD </a:t>
            </a:r>
            <a:r>
              <a:rPr kumimoji="1" lang="ja-JP" altLang="en-US" sz="1800" dirty="0"/>
              <a:t>の方がより多くの演算器を搭載できる</a:t>
            </a:r>
            <a:endParaRPr kumimoji="1" lang="en-US" altLang="ja-JP" sz="1800" dirty="0"/>
          </a:p>
          <a:p>
            <a:pPr lvl="2"/>
            <a:r>
              <a:rPr kumimoji="1" lang="ja-JP" altLang="en-US" sz="1800" dirty="0"/>
              <a:t>下の図だと演算器は </a:t>
            </a:r>
            <a:r>
              <a:rPr kumimoji="1" lang="en-US" altLang="ja-JP" sz="1800" dirty="0">
                <a:solidFill>
                  <a:schemeClr val="accent2"/>
                </a:solidFill>
              </a:rPr>
              <a:t>MIMD</a:t>
            </a:r>
            <a:r>
              <a:rPr kumimoji="1" lang="ja-JP" altLang="en-US" sz="1800" dirty="0">
                <a:solidFill>
                  <a:schemeClr val="accent2"/>
                </a:solidFill>
              </a:rPr>
              <a:t>４個</a:t>
            </a:r>
            <a:r>
              <a:rPr kumimoji="1" lang="ja-JP" altLang="en-US" sz="1800" dirty="0"/>
              <a:t> </a:t>
            </a:r>
            <a:r>
              <a:rPr kumimoji="1" lang="en-US" altLang="ja-JP" sz="1800" dirty="0"/>
              <a:t>vs. </a:t>
            </a:r>
            <a:r>
              <a:rPr kumimoji="1" lang="en-US" altLang="ja-JP" sz="1800" dirty="0">
                <a:solidFill>
                  <a:schemeClr val="accent2"/>
                </a:solidFill>
              </a:rPr>
              <a:t>SIMD </a:t>
            </a:r>
            <a:r>
              <a:rPr kumimoji="1" lang="ja-JP" altLang="en-US" sz="1800" dirty="0">
                <a:solidFill>
                  <a:schemeClr val="accent2"/>
                </a:solidFill>
              </a:rPr>
              <a:t>８個</a:t>
            </a:r>
            <a:endParaRPr kumimoji="1" lang="en-US" altLang="ja-JP" sz="1800" dirty="0">
              <a:solidFill>
                <a:schemeClr val="accent2"/>
              </a:solidFill>
            </a:endParaRPr>
          </a:p>
          <a:p>
            <a:pPr lvl="1"/>
            <a:r>
              <a:rPr kumimoji="1" lang="ja-JP" altLang="en-US" sz="1800" dirty="0"/>
              <a:t>つまり，同じ回路資源量あたりで，高い性能を出せる</a:t>
            </a:r>
            <a:endParaRPr kumimoji="1" lang="en-US" altLang="ja-JP" sz="1800" dirty="0"/>
          </a:p>
          <a:p>
            <a:r>
              <a:rPr kumimoji="1" lang="ja-JP" altLang="en-US" sz="1800" dirty="0"/>
              <a:t>これが，どの </a:t>
            </a:r>
            <a:r>
              <a:rPr kumimoji="1" lang="en-US" altLang="ja-JP" sz="1800" dirty="0"/>
              <a:t>GPU </a:t>
            </a:r>
            <a:r>
              <a:rPr kumimoji="1" lang="ja-JP" altLang="en-US" sz="1800" dirty="0"/>
              <a:t>も基本的には </a:t>
            </a:r>
            <a:r>
              <a:rPr kumimoji="1" lang="en-US" altLang="ja-JP" sz="1800" dirty="0"/>
              <a:t>SIMD </a:t>
            </a:r>
            <a:r>
              <a:rPr kumimoji="1" lang="ja-JP" altLang="en-US" sz="1800" dirty="0"/>
              <a:t>を採用している理由</a:t>
            </a:r>
          </a:p>
        </p:txBody>
      </p:sp>
      <p:sp>
        <p:nvSpPr>
          <p:cNvPr id="4" name="正方形/長方形 3">
            <a:extLst>
              <a:ext uri="{FF2B5EF4-FFF2-40B4-BE49-F238E27FC236}">
                <a16:creationId xmlns:a16="http://schemas.microsoft.com/office/drawing/2014/main" id="{E9306100-8A55-545A-100D-12255F13B750}"/>
              </a:ext>
            </a:extLst>
          </p:cNvPr>
          <p:cNvSpPr/>
          <p:nvPr/>
        </p:nvSpPr>
        <p:spPr bwMode="auto">
          <a:xfrm rot="16200000">
            <a:off x="6372020"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 name="正方形/長方形 4">
            <a:extLst>
              <a:ext uri="{FF2B5EF4-FFF2-40B4-BE49-F238E27FC236}">
                <a16:creationId xmlns:a16="http://schemas.microsoft.com/office/drawing/2014/main" id="{C5A3C1BE-813F-AFA2-D4AB-1C42EDABAD1D}"/>
              </a:ext>
            </a:extLst>
          </p:cNvPr>
          <p:cNvSpPr/>
          <p:nvPr/>
        </p:nvSpPr>
        <p:spPr bwMode="auto">
          <a:xfrm rot="16200000">
            <a:off x="5832014"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6" name="正方形/長方形 5">
            <a:extLst>
              <a:ext uri="{FF2B5EF4-FFF2-40B4-BE49-F238E27FC236}">
                <a16:creationId xmlns:a16="http://schemas.microsoft.com/office/drawing/2014/main" id="{587CA5CD-3348-DB1B-1E96-B37371892EC8}"/>
              </a:ext>
            </a:extLst>
          </p:cNvPr>
          <p:cNvSpPr/>
          <p:nvPr/>
        </p:nvSpPr>
        <p:spPr bwMode="auto">
          <a:xfrm rot="16200000">
            <a:off x="5292008"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7" name="正方形/長方形 6">
            <a:extLst>
              <a:ext uri="{FF2B5EF4-FFF2-40B4-BE49-F238E27FC236}">
                <a16:creationId xmlns:a16="http://schemas.microsoft.com/office/drawing/2014/main" id="{4C2BABE5-43DE-507E-7DC3-DF4367199169}"/>
              </a:ext>
            </a:extLst>
          </p:cNvPr>
          <p:cNvSpPr/>
          <p:nvPr/>
        </p:nvSpPr>
        <p:spPr bwMode="auto">
          <a:xfrm rot="16200000">
            <a:off x="5652012"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8" name="正方形/長方形 7">
            <a:extLst>
              <a:ext uri="{FF2B5EF4-FFF2-40B4-BE49-F238E27FC236}">
                <a16:creationId xmlns:a16="http://schemas.microsoft.com/office/drawing/2014/main" id="{E4D59B1A-C82C-C08D-D16A-C7CC5C3FE3F6}"/>
              </a:ext>
            </a:extLst>
          </p:cNvPr>
          <p:cNvSpPr/>
          <p:nvPr/>
        </p:nvSpPr>
        <p:spPr bwMode="auto">
          <a:xfrm rot="16200000">
            <a:off x="6012016"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 name="正方形/長方形 8">
            <a:extLst>
              <a:ext uri="{FF2B5EF4-FFF2-40B4-BE49-F238E27FC236}">
                <a16:creationId xmlns:a16="http://schemas.microsoft.com/office/drawing/2014/main" id="{92C09AC7-13D5-26FA-05B9-EE8BCB2C3904}"/>
              </a:ext>
            </a:extLst>
          </p:cNvPr>
          <p:cNvSpPr/>
          <p:nvPr/>
        </p:nvSpPr>
        <p:spPr bwMode="auto">
          <a:xfrm rot="16200000">
            <a:off x="6372020"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0" name="正方形/長方形 9">
            <a:extLst>
              <a:ext uri="{FF2B5EF4-FFF2-40B4-BE49-F238E27FC236}">
                <a16:creationId xmlns:a16="http://schemas.microsoft.com/office/drawing/2014/main" id="{175A73A1-7E52-6C66-181A-79D734F36687}"/>
              </a:ext>
            </a:extLst>
          </p:cNvPr>
          <p:cNvSpPr/>
          <p:nvPr/>
        </p:nvSpPr>
        <p:spPr bwMode="auto">
          <a:xfrm rot="16200000">
            <a:off x="5292008"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正方形/長方形 10">
            <a:extLst>
              <a:ext uri="{FF2B5EF4-FFF2-40B4-BE49-F238E27FC236}">
                <a16:creationId xmlns:a16="http://schemas.microsoft.com/office/drawing/2014/main" id="{9DC878F8-2516-1D1E-3820-FE2B34CEC01E}"/>
              </a:ext>
            </a:extLst>
          </p:cNvPr>
          <p:cNvSpPr/>
          <p:nvPr/>
        </p:nvSpPr>
        <p:spPr bwMode="auto">
          <a:xfrm rot="16200000">
            <a:off x="4752002"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2" name="正方形/長方形 11">
            <a:extLst>
              <a:ext uri="{FF2B5EF4-FFF2-40B4-BE49-F238E27FC236}">
                <a16:creationId xmlns:a16="http://schemas.microsoft.com/office/drawing/2014/main" id="{B433D56D-4DFD-72DB-01B6-D225BF2B1B8D}"/>
              </a:ext>
            </a:extLst>
          </p:cNvPr>
          <p:cNvSpPr/>
          <p:nvPr/>
        </p:nvSpPr>
        <p:spPr bwMode="auto">
          <a:xfrm rot="16200000">
            <a:off x="4211996"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正方形/長方形 12">
            <a:extLst>
              <a:ext uri="{FF2B5EF4-FFF2-40B4-BE49-F238E27FC236}">
                <a16:creationId xmlns:a16="http://schemas.microsoft.com/office/drawing/2014/main" id="{7BE9FF56-FFC9-7BBA-FBAE-CB5C9C5E1144}"/>
              </a:ext>
            </a:extLst>
          </p:cNvPr>
          <p:cNvSpPr/>
          <p:nvPr/>
        </p:nvSpPr>
        <p:spPr bwMode="auto">
          <a:xfrm rot="16200000">
            <a:off x="3671990"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4" name="正方形/長方形 13">
            <a:extLst>
              <a:ext uri="{FF2B5EF4-FFF2-40B4-BE49-F238E27FC236}">
                <a16:creationId xmlns:a16="http://schemas.microsoft.com/office/drawing/2014/main" id="{37A47EB3-40F9-371A-F8ED-5503D1C4FFF1}"/>
              </a:ext>
            </a:extLst>
          </p:cNvPr>
          <p:cNvSpPr/>
          <p:nvPr/>
        </p:nvSpPr>
        <p:spPr bwMode="auto">
          <a:xfrm rot="16200000">
            <a:off x="3131984"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5" name="正方形/長方形 14">
            <a:extLst>
              <a:ext uri="{FF2B5EF4-FFF2-40B4-BE49-F238E27FC236}">
                <a16:creationId xmlns:a16="http://schemas.microsoft.com/office/drawing/2014/main" id="{46E7F903-8D11-C786-24D9-C6E93FB796D5}"/>
              </a:ext>
            </a:extLst>
          </p:cNvPr>
          <p:cNvSpPr/>
          <p:nvPr/>
        </p:nvSpPr>
        <p:spPr bwMode="auto">
          <a:xfrm rot="16200000">
            <a:off x="2591978"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6" name="正方形/長方形 15">
            <a:extLst>
              <a:ext uri="{FF2B5EF4-FFF2-40B4-BE49-F238E27FC236}">
                <a16:creationId xmlns:a16="http://schemas.microsoft.com/office/drawing/2014/main" id="{F49E0549-721D-66E0-D4C8-88BBA5B1B378}"/>
              </a:ext>
            </a:extLst>
          </p:cNvPr>
          <p:cNvSpPr/>
          <p:nvPr/>
        </p:nvSpPr>
        <p:spPr bwMode="auto">
          <a:xfrm rot="16200000">
            <a:off x="4752002" y="5409022"/>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7" name="正方形/長方形 16">
            <a:extLst>
              <a:ext uri="{FF2B5EF4-FFF2-40B4-BE49-F238E27FC236}">
                <a16:creationId xmlns:a16="http://schemas.microsoft.com/office/drawing/2014/main" id="{83E1C581-4724-9F22-3EB6-7EE7C89ADDB3}"/>
              </a:ext>
            </a:extLst>
          </p:cNvPr>
          <p:cNvSpPr/>
          <p:nvPr/>
        </p:nvSpPr>
        <p:spPr bwMode="auto">
          <a:xfrm rot="16200000">
            <a:off x="3491988"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正方形/長方形 17">
            <a:extLst>
              <a:ext uri="{FF2B5EF4-FFF2-40B4-BE49-F238E27FC236}">
                <a16:creationId xmlns:a16="http://schemas.microsoft.com/office/drawing/2014/main" id="{C7B4F6B9-C6CB-28D7-A872-E674B0E28EE9}"/>
              </a:ext>
            </a:extLst>
          </p:cNvPr>
          <p:cNvSpPr/>
          <p:nvPr/>
        </p:nvSpPr>
        <p:spPr bwMode="auto">
          <a:xfrm rot="16200000">
            <a:off x="3851992"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正方形/長方形 18">
            <a:extLst>
              <a:ext uri="{FF2B5EF4-FFF2-40B4-BE49-F238E27FC236}">
                <a16:creationId xmlns:a16="http://schemas.microsoft.com/office/drawing/2014/main" id="{A2644DFB-20A4-B483-5A0B-7FB2A582F234}"/>
              </a:ext>
            </a:extLst>
          </p:cNvPr>
          <p:cNvSpPr/>
          <p:nvPr/>
        </p:nvSpPr>
        <p:spPr bwMode="auto">
          <a:xfrm rot="16200000">
            <a:off x="4211996"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正方形/長方形 19">
            <a:extLst>
              <a:ext uri="{FF2B5EF4-FFF2-40B4-BE49-F238E27FC236}">
                <a16:creationId xmlns:a16="http://schemas.microsoft.com/office/drawing/2014/main" id="{06F71ECC-1D3B-160D-538F-E6D8F48F34EE}"/>
              </a:ext>
            </a:extLst>
          </p:cNvPr>
          <p:cNvSpPr/>
          <p:nvPr/>
        </p:nvSpPr>
        <p:spPr bwMode="auto">
          <a:xfrm rot="16200000">
            <a:off x="2591978" y="5409022"/>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21" name="正方形/長方形 20">
            <a:extLst>
              <a:ext uri="{FF2B5EF4-FFF2-40B4-BE49-F238E27FC236}">
                <a16:creationId xmlns:a16="http://schemas.microsoft.com/office/drawing/2014/main" id="{251436E4-D194-0E5D-1817-38B48C3FB746}"/>
              </a:ext>
            </a:extLst>
          </p:cNvPr>
          <p:cNvSpPr/>
          <p:nvPr/>
        </p:nvSpPr>
        <p:spPr bwMode="auto">
          <a:xfrm rot="16200000">
            <a:off x="3131984"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2" name="正方形/長方形 21">
            <a:extLst>
              <a:ext uri="{FF2B5EF4-FFF2-40B4-BE49-F238E27FC236}">
                <a16:creationId xmlns:a16="http://schemas.microsoft.com/office/drawing/2014/main" id="{57B3D904-3B8E-3A16-08E6-B911E27E2764}"/>
              </a:ext>
            </a:extLst>
          </p:cNvPr>
          <p:cNvSpPr/>
          <p:nvPr/>
        </p:nvSpPr>
        <p:spPr bwMode="auto">
          <a:xfrm rot="16200000">
            <a:off x="2771980"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3" name="正方形/長方形 22">
            <a:extLst>
              <a:ext uri="{FF2B5EF4-FFF2-40B4-BE49-F238E27FC236}">
                <a16:creationId xmlns:a16="http://schemas.microsoft.com/office/drawing/2014/main" id="{C75825C3-4CFD-9C67-0C19-01E6654296A1}"/>
              </a:ext>
            </a:extLst>
          </p:cNvPr>
          <p:cNvSpPr/>
          <p:nvPr/>
        </p:nvSpPr>
        <p:spPr bwMode="auto">
          <a:xfrm rot="16200000">
            <a:off x="3851992"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4" name="正方形/長方形 23">
            <a:extLst>
              <a:ext uri="{FF2B5EF4-FFF2-40B4-BE49-F238E27FC236}">
                <a16:creationId xmlns:a16="http://schemas.microsoft.com/office/drawing/2014/main" id="{4C0D3610-F16C-D30A-C20F-C82AC876107E}"/>
              </a:ext>
            </a:extLst>
          </p:cNvPr>
          <p:cNvSpPr/>
          <p:nvPr/>
        </p:nvSpPr>
        <p:spPr bwMode="auto">
          <a:xfrm rot="16200000">
            <a:off x="4932004"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5" name="正方形/長方形 24">
            <a:extLst>
              <a:ext uri="{FF2B5EF4-FFF2-40B4-BE49-F238E27FC236}">
                <a16:creationId xmlns:a16="http://schemas.microsoft.com/office/drawing/2014/main" id="{557A2B9E-04E3-38B6-284E-8E77C66EF154}"/>
              </a:ext>
            </a:extLst>
          </p:cNvPr>
          <p:cNvSpPr/>
          <p:nvPr/>
        </p:nvSpPr>
        <p:spPr bwMode="auto">
          <a:xfrm rot="16200000">
            <a:off x="6012016"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6" name="正方形/長方形 25">
            <a:extLst>
              <a:ext uri="{FF2B5EF4-FFF2-40B4-BE49-F238E27FC236}">
                <a16:creationId xmlns:a16="http://schemas.microsoft.com/office/drawing/2014/main" id="{CECD4163-7765-879D-2A00-6B5D43B59341}"/>
              </a:ext>
            </a:extLst>
          </p:cNvPr>
          <p:cNvSpPr/>
          <p:nvPr/>
        </p:nvSpPr>
        <p:spPr bwMode="auto">
          <a:xfrm rot="16200000">
            <a:off x="3311986" y="4689014"/>
            <a:ext cx="720008" cy="2160024"/>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7" name="正方形/長方形 26">
            <a:extLst>
              <a:ext uri="{FF2B5EF4-FFF2-40B4-BE49-F238E27FC236}">
                <a16:creationId xmlns:a16="http://schemas.microsoft.com/office/drawing/2014/main" id="{C738EB53-4182-8BC2-AEC3-82A31B3683AC}"/>
              </a:ext>
            </a:extLst>
          </p:cNvPr>
          <p:cNvSpPr/>
          <p:nvPr/>
        </p:nvSpPr>
        <p:spPr bwMode="auto">
          <a:xfrm rot="16200000">
            <a:off x="5472010" y="4689014"/>
            <a:ext cx="720008" cy="2160024"/>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8" name="正方形/長方形 27">
            <a:extLst>
              <a:ext uri="{FF2B5EF4-FFF2-40B4-BE49-F238E27FC236}">
                <a16:creationId xmlns:a16="http://schemas.microsoft.com/office/drawing/2014/main" id="{A6C0ABCD-D4D7-1CB9-3461-2B4C1AF993C2}"/>
              </a:ext>
            </a:extLst>
          </p:cNvPr>
          <p:cNvSpPr/>
          <p:nvPr/>
        </p:nvSpPr>
        <p:spPr bwMode="auto">
          <a:xfrm>
            <a:off x="1781969" y="5589024"/>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29" name="正方形/長方形 28">
            <a:extLst>
              <a:ext uri="{FF2B5EF4-FFF2-40B4-BE49-F238E27FC236}">
                <a16:creationId xmlns:a16="http://schemas.microsoft.com/office/drawing/2014/main" id="{919ED0CF-D533-D7F6-F1F0-27E1CFAB6470}"/>
              </a:ext>
            </a:extLst>
          </p:cNvPr>
          <p:cNvSpPr/>
          <p:nvPr/>
        </p:nvSpPr>
        <p:spPr bwMode="auto">
          <a:xfrm>
            <a:off x="1781969" y="432901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cxnSp>
        <p:nvCxnSpPr>
          <p:cNvPr id="30" name="直線矢印コネクタ 29">
            <a:extLst>
              <a:ext uri="{FF2B5EF4-FFF2-40B4-BE49-F238E27FC236}">
                <a16:creationId xmlns:a16="http://schemas.microsoft.com/office/drawing/2014/main" id="{5C56407D-08A0-8AB1-27C4-360FA4AC3F0E}"/>
              </a:ext>
            </a:extLst>
          </p:cNvPr>
          <p:cNvCxnSpPr>
            <a:cxnSpLocks/>
          </p:cNvCxnSpPr>
          <p:nvPr/>
        </p:nvCxnSpPr>
        <p:spPr bwMode="auto">
          <a:xfrm rot="5400000" flipV="1">
            <a:off x="4932004" y="1718979"/>
            <a:ext cx="0" cy="4680052"/>
          </a:xfrm>
          <a:prstGeom prst="straightConnector1">
            <a:avLst/>
          </a:prstGeom>
          <a:noFill/>
          <a:ln w="9525" cap="flat" cmpd="sng" algn="ctr">
            <a:solidFill>
              <a:schemeClr val="tx1"/>
            </a:solidFill>
            <a:prstDash val="solid"/>
            <a:round/>
            <a:headEnd type="none" w="med" len="med"/>
            <a:tailEnd type="triangle"/>
          </a:ln>
          <a:effectLst/>
        </p:spPr>
      </p:cxnSp>
      <p:sp>
        <p:nvSpPr>
          <p:cNvPr id="31" name="正方形/長方形 30">
            <a:extLst>
              <a:ext uri="{FF2B5EF4-FFF2-40B4-BE49-F238E27FC236}">
                <a16:creationId xmlns:a16="http://schemas.microsoft.com/office/drawing/2014/main" id="{DC668556-DDB8-2E15-EA5C-F12A2C7BA932}"/>
              </a:ext>
            </a:extLst>
          </p:cNvPr>
          <p:cNvSpPr/>
          <p:nvPr/>
        </p:nvSpPr>
        <p:spPr bwMode="auto">
          <a:xfrm>
            <a:off x="3671990" y="3789004"/>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回路量（チップ面積）</a:t>
            </a:r>
          </a:p>
        </p:txBody>
      </p:sp>
      <p:sp>
        <p:nvSpPr>
          <p:cNvPr id="32" name="右中かっこ 31">
            <a:extLst>
              <a:ext uri="{FF2B5EF4-FFF2-40B4-BE49-F238E27FC236}">
                <a16:creationId xmlns:a16="http://schemas.microsoft.com/office/drawing/2014/main" id="{9284DCD8-4224-979E-3D2A-BA121BE9E474}"/>
              </a:ext>
            </a:extLst>
          </p:cNvPr>
          <p:cNvSpPr/>
          <p:nvPr/>
        </p:nvSpPr>
        <p:spPr bwMode="auto">
          <a:xfrm rot="5400000">
            <a:off x="3086983" y="4464012"/>
            <a:ext cx="90003" cy="1080013"/>
          </a:xfrm>
          <a:prstGeom prst="righ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3" name="正方形/長方形 32">
            <a:extLst>
              <a:ext uri="{FF2B5EF4-FFF2-40B4-BE49-F238E27FC236}">
                <a16:creationId xmlns:a16="http://schemas.microsoft.com/office/drawing/2014/main" id="{89F02B6D-7F0E-D823-16C1-19905F01D7B6}"/>
              </a:ext>
            </a:extLst>
          </p:cNvPr>
          <p:cNvSpPr/>
          <p:nvPr/>
        </p:nvSpPr>
        <p:spPr bwMode="auto">
          <a:xfrm>
            <a:off x="2861981" y="495901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100" dirty="0">
                <a:solidFill>
                  <a:schemeClr val="tx1">
                    <a:lumMod val="75000"/>
                    <a:lumOff val="25000"/>
                  </a:schemeClr>
                </a:solidFill>
                <a:latin typeface="+mn-ea"/>
              </a:rPr>
              <a:t>コア</a:t>
            </a:r>
          </a:p>
        </p:txBody>
      </p:sp>
      <p:sp>
        <p:nvSpPr>
          <p:cNvPr id="34" name="右中かっこ 33">
            <a:extLst>
              <a:ext uri="{FF2B5EF4-FFF2-40B4-BE49-F238E27FC236}">
                <a16:creationId xmlns:a16="http://schemas.microsoft.com/office/drawing/2014/main" id="{B1AE4966-8BAB-45A8-35EC-1D91C0D97486}"/>
              </a:ext>
            </a:extLst>
          </p:cNvPr>
          <p:cNvSpPr/>
          <p:nvPr/>
        </p:nvSpPr>
        <p:spPr bwMode="auto">
          <a:xfrm rot="5400000">
            <a:off x="3626987" y="5184021"/>
            <a:ext cx="90003" cy="2160024"/>
          </a:xfrm>
          <a:prstGeom prst="righ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5" name="正方形/長方形 34">
            <a:extLst>
              <a:ext uri="{FF2B5EF4-FFF2-40B4-BE49-F238E27FC236}">
                <a16:creationId xmlns:a16="http://schemas.microsoft.com/office/drawing/2014/main" id="{B00F11FD-6833-020A-103C-B1B2266A41DF}"/>
              </a:ext>
            </a:extLst>
          </p:cNvPr>
          <p:cNvSpPr/>
          <p:nvPr/>
        </p:nvSpPr>
        <p:spPr bwMode="auto">
          <a:xfrm>
            <a:off x="3401987" y="621903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100" dirty="0">
                <a:solidFill>
                  <a:schemeClr val="tx1">
                    <a:lumMod val="75000"/>
                    <a:lumOff val="25000"/>
                  </a:schemeClr>
                </a:solidFill>
                <a:latin typeface="+mn-ea"/>
              </a:rPr>
              <a:t>コア</a:t>
            </a:r>
          </a:p>
        </p:txBody>
      </p:sp>
    </p:spTree>
    <p:extLst>
      <p:ext uri="{BB962C8B-B14F-4D97-AF65-F5344CB8AC3E}">
        <p14:creationId xmlns:p14="http://schemas.microsoft.com/office/powerpoint/2010/main" val="3960449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3CD4A-C244-535A-FB8B-0A5B78E32697}"/>
              </a:ext>
            </a:extLst>
          </p:cNvPr>
          <p:cNvSpPr>
            <a:spLocks noGrp="1"/>
          </p:cNvSpPr>
          <p:nvPr>
            <p:ph type="title"/>
          </p:nvPr>
        </p:nvSpPr>
        <p:spPr/>
        <p:txBody>
          <a:bodyPr/>
          <a:lstStyle/>
          <a:p>
            <a:r>
              <a:rPr kumimoji="1" lang="en-US" altLang="ja-JP" dirty="0"/>
              <a:t>GPU </a:t>
            </a:r>
            <a:r>
              <a:rPr kumimoji="1" lang="ja-JP" altLang="en-US" dirty="0"/>
              <a:t>における回路量あたりの性能向上</a:t>
            </a:r>
          </a:p>
        </p:txBody>
      </p:sp>
      <p:sp>
        <p:nvSpPr>
          <p:cNvPr id="3" name="テキスト プレースホルダー 2">
            <a:extLst>
              <a:ext uri="{FF2B5EF4-FFF2-40B4-BE49-F238E27FC236}">
                <a16:creationId xmlns:a16="http://schemas.microsoft.com/office/drawing/2014/main" id="{9C3C3C8A-B226-6A26-A4C0-FF1CCF96FFB8}"/>
              </a:ext>
            </a:extLst>
          </p:cNvPr>
          <p:cNvSpPr>
            <a:spLocks noGrp="1"/>
          </p:cNvSpPr>
          <p:nvPr>
            <p:ph type="body" sz="quarter" idx="10"/>
          </p:nvPr>
        </p:nvSpPr>
        <p:spPr/>
        <p:txBody>
          <a:bodyPr/>
          <a:lstStyle/>
          <a:p>
            <a:pPr marL="457200" indent="-457200">
              <a:buFont typeface="+mj-lt"/>
              <a:buAutoNum type="arabicPeriod"/>
            </a:pPr>
            <a:r>
              <a:rPr kumimoji="1" lang="ja-JP" altLang="en-US" dirty="0"/>
              <a:t>制御部の共有</a:t>
            </a:r>
            <a:endParaRPr kumimoji="1" lang="en-US" altLang="ja-JP" dirty="0"/>
          </a:p>
          <a:p>
            <a:pPr marL="457200" indent="-457200">
              <a:buFont typeface="+mj-lt"/>
              <a:buAutoNum type="arabicPeriod"/>
            </a:pPr>
            <a:r>
              <a:rPr kumimoji="1" lang="ja-JP" altLang="en-US" dirty="0">
                <a:solidFill>
                  <a:schemeClr val="accent5"/>
                </a:solidFill>
              </a:rPr>
              <a:t>制御部自体の小型化</a:t>
            </a:r>
            <a:endParaRPr kumimoji="1" lang="en-US" altLang="ja-JP" dirty="0">
              <a:solidFill>
                <a:schemeClr val="accent5"/>
              </a:solidFill>
            </a:endParaRPr>
          </a:p>
          <a:p>
            <a:pPr lvl="1"/>
            <a:r>
              <a:rPr kumimoji="1" lang="ja-JP" altLang="en-US" dirty="0"/>
              <a:t>（この話は </a:t>
            </a:r>
            <a:r>
              <a:rPr kumimoji="1" lang="en-US" altLang="ja-JP" dirty="0"/>
              <a:t>SIMD </a:t>
            </a:r>
            <a:r>
              <a:rPr kumimoji="1" lang="ja-JP" altLang="en-US" dirty="0"/>
              <a:t>の話とは直交しているが，関わるのでここで</a:t>
            </a:r>
          </a:p>
        </p:txBody>
      </p:sp>
    </p:spTree>
    <p:extLst>
      <p:ext uri="{BB962C8B-B14F-4D97-AF65-F5344CB8AC3E}">
        <p14:creationId xmlns:p14="http://schemas.microsoft.com/office/powerpoint/2010/main" val="3720538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GPU </a:t>
            </a:r>
            <a:r>
              <a:rPr lang="ja-JP" altLang="en-US" dirty="0"/>
              <a:t>では制御部自体を簡素化</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CPU</a:t>
            </a:r>
          </a:p>
          <a:p>
            <a:pPr lvl="1"/>
            <a:r>
              <a:rPr kumimoji="1" lang="ja-JP" altLang="en-US" dirty="0"/>
              <a:t>単一のスレッドの実行時間を短くすることに特化</a:t>
            </a:r>
            <a:endParaRPr kumimoji="1" lang="en-US" altLang="ja-JP" dirty="0"/>
          </a:p>
          <a:p>
            <a:pPr lvl="1"/>
            <a:r>
              <a:rPr kumimoji="1" lang="ja-JP" altLang="en-US" dirty="0"/>
              <a:t>各種投機実行や，動的命令スケジューリングに回路資源を投入</a:t>
            </a:r>
            <a:endParaRPr kumimoji="1" lang="en-US" altLang="ja-JP" dirty="0"/>
          </a:p>
          <a:p>
            <a:pPr lvl="1"/>
            <a:endParaRPr kumimoji="1" lang="en-US" altLang="ja-JP" dirty="0"/>
          </a:p>
          <a:p>
            <a:pPr lvl="1"/>
            <a:endParaRPr kumimoji="1" lang="en-US" altLang="ja-JP" dirty="0"/>
          </a:p>
          <a:p>
            <a:pPr lvl="1"/>
            <a:endParaRPr lang="en-US" altLang="ja-JP" dirty="0"/>
          </a:p>
          <a:p>
            <a:r>
              <a:rPr kumimoji="1" lang="en-US" altLang="ja-JP" dirty="0"/>
              <a:t>GPU</a:t>
            </a:r>
          </a:p>
          <a:p>
            <a:pPr lvl="1"/>
            <a:r>
              <a:rPr kumimoji="1" lang="ja-JP" altLang="en-US" dirty="0"/>
              <a:t>大量のスレッドの実行スループットを上げることに特化</a:t>
            </a:r>
            <a:endParaRPr kumimoji="1" lang="en-US" altLang="ja-JP" dirty="0"/>
          </a:p>
          <a:p>
            <a:pPr lvl="1"/>
            <a:r>
              <a:rPr kumimoji="1" lang="ja-JP" altLang="en-US" dirty="0"/>
              <a:t>演算器以外の部分をそぎ落とし，なるべく大量の演算器を積む</a:t>
            </a:r>
            <a:endParaRPr kumimoji="1" lang="en-US" altLang="ja-JP" dirty="0"/>
          </a:p>
          <a:p>
            <a:pPr lvl="1"/>
            <a:endParaRPr kumimoji="1" lang="en-US" altLang="ja-JP" dirty="0"/>
          </a:p>
          <a:p>
            <a:pPr lvl="1"/>
            <a:endParaRPr lang="en-US" altLang="ja-JP" dirty="0"/>
          </a:p>
          <a:p>
            <a:pPr lvl="1"/>
            <a:endParaRPr kumimoji="1" lang="ja-JP" altLang="en-US" dirty="0"/>
          </a:p>
        </p:txBody>
      </p:sp>
      <p:sp>
        <p:nvSpPr>
          <p:cNvPr id="4" name="正方形/長方形 3"/>
          <p:cNvSpPr/>
          <p:nvPr/>
        </p:nvSpPr>
        <p:spPr bwMode="auto">
          <a:xfrm>
            <a:off x="1331964" y="261899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5" name="正方形/長方形 4"/>
          <p:cNvSpPr/>
          <p:nvPr/>
        </p:nvSpPr>
        <p:spPr bwMode="auto">
          <a:xfrm>
            <a:off x="2051972"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ROB</a:t>
            </a:r>
            <a:endParaRPr kumimoji="1" lang="ja-JP" altLang="en-US" sz="1600" dirty="0">
              <a:solidFill>
                <a:schemeClr val="tx1">
                  <a:lumMod val="75000"/>
                  <a:lumOff val="25000"/>
                </a:schemeClr>
              </a:solidFill>
              <a:latin typeface="+mn-ea"/>
            </a:endParaRPr>
          </a:p>
        </p:txBody>
      </p:sp>
      <p:sp>
        <p:nvSpPr>
          <p:cNvPr id="6" name="正方形/長方形 5"/>
          <p:cNvSpPr/>
          <p:nvPr/>
        </p:nvSpPr>
        <p:spPr bwMode="auto">
          <a:xfrm>
            <a:off x="2771980"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RMT</a:t>
            </a:r>
            <a:endParaRPr kumimoji="1" lang="ja-JP" altLang="en-US" sz="1600" dirty="0">
              <a:solidFill>
                <a:schemeClr val="tx1">
                  <a:lumMod val="75000"/>
                  <a:lumOff val="25000"/>
                </a:schemeClr>
              </a:solidFill>
              <a:latin typeface="+mn-ea"/>
            </a:endParaRPr>
          </a:p>
        </p:txBody>
      </p:sp>
      <p:sp>
        <p:nvSpPr>
          <p:cNvPr id="7" name="正方形/長方形 6"/>
          <p:cNvSpPr/>
          <p:nvPr/>
        </p:nvSpPr>
        <p:spPr bwMode="auto">
          <a:xfrm>
            <a:off x="3491988"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発行</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キュー</a:t>
            </a:r>
          </a:p>
        </p:txBody>
      </p:sp>
      <p:sp>
        <p:nvSpPr>
          <p:cNvPr id="8" name="正方形/長方形 7"/>
          <p:cNvSpPr/>
          <p:nvPr/>
        </p:nvSpPr>
        <p:spPr bwMode="auto">
          <a:xfrm>
            <a:off x="4211996"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LSQ</a:t>
            </a:r>
            <a:endParaRPr kumimoji="1" lang="ja-JP" altLang="en-US" sz="1600" dirty="0">
              <a:solidFill>
                <a:schemeClr val="tx1">
                  <a:lumMod val="75000"/>
                  <a:lumOff val="25000"/>
                </a:schemeClr>
              </a:solidFill>
              <a:latin typeface="+mn-ea"/>
            </a:endParaRPr>
          </a:p>
        </p:txBody>
      </p:sp>
      <p:sp>
        <p:nvSpPr>
          <p:cNvPr id="9" name="正方形/長方形 8"/>
          <p:cNvSpPr/>
          <p:nvPr/>
        </p:nvSpPr>
        <p:spPr bwMode="auto">
          <a:xfrm>
            <a:off x="4932004"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分岐</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予測</a:t>
            </a:r>
          </a:p>
        </p:txBody>
      </p:sp>
      <p:sp>
        <p:nvSpPr>
          <p:cNvPr id="10" name="正方形/長方形 9"/>
          <p:cNvSpPr/>
          <p:nvPr/>
        </p:nvSpPr>
        <p:spPr bwMode="auto">
          <a:xfrm>
            <a:off x="5652012"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依存</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予測</a:t>
            </a:r>
          </a:p>
        </p:txBody>
      </p:sp>
      <p:sp>
        <p:nvSpPr>
          <p:cNvPr id="11" name="正方形/長方形 10"/>
          <p:cNvSpPr/>
          <p:nvPr/>
        </p:nvSpPr>
        <p:spPr bwMode="auto">
          <a:xfrm>
            <a:off x="6372020" y="2618991"/>
            <a:ext cx="1440016"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a:t>
            </a:r>
            <a:endParaRPr kumimoji="1" lang="ja-JP" altLang="en-US" sz="1600" dirty="0">
              <a:solidFill>
                <a:schemeClr val="tx1">
                  <a:lumMod val="75000"/>
                  <a:lumOff val="25000"/>
                </a:schemeClr>
              </a:solidFill>
              <a:latin typeface="+mn-ea"/>
            </a:endParaRPr>
          </a:p>
        </p:txBody>
      </p:sp>
      <p:sp>
        <p:nvSpPr>
          <p:cNvPr id="22" name="正方形/長方形 21"/>
          <p:cNvSpPr/>
          <p:nvPr/>
        </p:nvSpPr>
        <p:spPr bwMode="auto">
          <a:xfrm>
            <a:off x="6372020" y="5319021"/>
            <a:ext cx="1440016"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a:t>
            </a:r>
            <a:endParaRPr kumimoji="1" lang="ja-JP" altLang="en-US" sz="1600" dirty="0">
              <a:solidFill>
                <a:schemeClr val="tx1">
                  <a:lumMod val="75000"/>
                  <a:lumOff val="25000"/>
                </a:schemeClr>
              </a:solidFill>
              <a:latin typeface="+mn-ea"/>
            </a:endParaRPr>
          </a:p>
        </p:txBody>
      </p:sp>
      <p:sp>
        <p:nvSpPr>
          <p:cNvPr id="18" name="正方形/長方形 17">
            <a:extLst>
              <a:ext uri="{FF2B5EF4-FFF2-40B4-BE49-F238E27FC236}">
                <a16:creationId xmlns:a16="http://schemas.microsoft.com/office/drawing/2014/main" id="{9647B10B-4674-4424-9244-70AEDAAC884F}"/>
              </a:ext>
            </a:extLst>
          </p:cNvPr>
          <p:cNvSpPr/>
          <p:nvPr/>
        </p:nvSpPr>
        <p:spPr bwMode="auto">
          <a:xfrm>
            <a:off x="1331964"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19" name="正方形/長方形 18">
            <a:extLst>
              <a:ext uri="{FF2B5EF4-FFF2-40B4-BE49-F238E27FC236}">
                <a16:creationId xmlns:a16="http://schemas.microsoft.com/office/drawing/2014/main" id="{A3384164-FEC8-07D0-325E-EE6DCCCC0672}"/>
              </a:ext>
            </a:extLst>
          </p:cNvPr>
          <p:cNvSpPr/>
          <p:nvPr/>
        </p:nvSpPr>
        <p:spPr bwMode="auto">
          <a:xfrm>
            <a:off x="2051972"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0" name="正方形/長方形 19">
            <a:extLst>
              <a:ext uri="{FF2B5EF4-FFF2-40B4-BE49-F238E27FC236}">
                <a16:creationId xmlns:a16="http://schemas.microsoft.com/office/drawing/2014/main" id="{7BA844BC-F03A-262B-5F33-3F3C096D54F1}"/>
              </a:ext>
            </a:extLst>
          </p:cNvPr>
          <p:cNvSpPr/>
          <p:nvPr/>
        </p:nvSpPr>
        <p:spPr bwMode="auto">
          <a:xfrm>
            <a:off x="2771980"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1" name="正方形/長方形 20">
            <a:extLst>
              <a:ext uri="{FF2B5EF4-FFF2-40B4-BE49-F238E27FC236}">
                <a16:creationId xmlns:a16="http://schemas.microsoft.com/office/drawing/2014/main" id="{DCA8D981-068E-D7EE-BF23-68C333E4C0D3}"/>
              </a:ext>
            </a:extLst>
          </p:cNvPr>
          <p:cNvSpPr/>
          <p:nvPr/>
        </p:nvSpPr>
        <p:spPr bwMode="auto">
          <a:xfrm>
            <a:off x="3491988"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5" name="正方形/長方形 24">
            <a:extLst>
              <a:ext uri="{FF2B5EF4-FFF2-40B4-BE49-F238E27FC236}">
                <a16:creationId xmlns:a16="http://schemas.microsoft.com/office/drawing/2014/main" id="{97DA8257-46C7-8EB7-178B-8EC9F60E90DA}"/>
              </a:ext>
            </a:extLst>
          </p:cNvPr>
          <p:cNvSpPr/>
          <p:nvPr/>
        </p:nvSpPr>
        <p:spPr bwMode="auto">
          <a:xfrm>
            <a:off x="4211996"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6" name="正方形/長方形 25">
            <a:extLst>
              <a:ext uri="{FF2B5EF4-FFF2-40B4-BE49-F238E27FC236}">
                <a16:creationId xmlns:a16="http://schemas.microsoft.com/office/drawing/2014/main" id="{88E97816-9021-9CC4-953B-9E10D69FC28B}"/>
              </a:ext>
            </a:extLst>
          </p:cNvPr>
          <p:cNvSpPr/>
          <p:nvPr/>
        </p:nvSpPr>
        <p:spPr bwMode="auto">
          <a:xfrm>
            <a:off x="4932004"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7" name="正方形/長方形 26">
            <a:extLst>
              <a:ext uri="{FF2B5EF4-FFF2-40B4-BE49-F238E27FC236}">
                <a16:creationId xmlns:a16="http://schemas.microsoft.com/office/drawing/2014/main" id="{A4B46710-3904-076A-6E04-D4DF8562444E}"/>
              </a:ext>
            </a:extLst>
          </p:cNvPr>
          <p:cNvSpPr/>
          <p:nvPr/>
        </p:nvSpPr>
        <p:spPr bwMode="auto">
          <a:xfrm>
            <a:off x="5652012"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Tree>
    <p:extLst>
      <p:ext uri="{BB962C8B-B14F-4D97-AF65-F5344CB8AC3E}">
        <p14:creationId xmlns:p14="http://schemas.microsoft.com/office/powerpoint/2010/main" val="2186313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B4A3B-1556-82AD-7898-611A620CF8BC}"/>
              </a:ext>
            </a:extLst>
          </p:cNvPr>
          <p:cNvSpPr>
            <a:spLocks noGrp="1"/>
          </p:cNvSpPr>
          <p:nvPr>
            <p:ph type="title"/>
          </p:nvPr>
        </p:nvSpPr>
        <p:spPr/>
        <p:txBody>
          <a:bodyPr/>
          <a:lstStyle/>
          <a:p>
            <a:r>
              <a:rPr lang="en-US" altLang="ja-JP" sz="1800" dirty="0"/>
              <a:t>AMD Bulldozer </a:t>
            </a:r>
            <a:r>
              <a:rPr lang="ja-JP" altLang="en-US" sz="1800" dirty="0"/>
              <a:t>のコア部分に占める演算器部分</a:t>
            </a:r>
            <a:br>
              <a:rPr kumimoji="1" lang="en-US" altLang="ja-JP" sz="1800" dirty="0"/>
            </a:br>
            <a:r>
              <a:rPr kumimoji="1" lang="ja-JP" altLang="en-US" sz="1800" dirty="0"/>
              <a:t>チップ写真は </a:t>
            </a:r>
            <a:r>
              <a:rPr kumimoji="1" lang="en-US" altLang="ja-JP" sz="1800" dirty="0">
                <a:hlinkClick r:id="rId2">
                  <a:extLst>
                    <a:ext uri="{A12FA001-AC4F-418D-AE19-62706E023703}">
                      <ahyp:hlinkClr xmlns:ahyp="http://schemas.microsoft.com/office/drawing/2018/hyperlinkcolor" val="tx"/>
                    </a:ext>
                  </a:extLst>
                </a:hlinkClick>
              </a:rPr>
              <a:t>https://en.wikichip.org/wiki/File:Bulldozer_Die_Shot.jpg</a:t>
            </a:r>
            <a:r>
              <a:rPr kumimoji="1" lang="en-US" altLang="ja-JP" sz="1800" dirty="0"/>
              <a:t> </a:t>
            </a:r>
            <a:r>
              <a:rPr kumimoji="1" lang="ja-JP" altLang="en-US" sz="1800" dirty="0"/>
              <a:t>より</a:t>
            </a:r>
          </a:p>
        </p:txBody>
      </p:sp>
      <p:sp>
        <p:nvSpPr>
          <p:cNvPr id="3" name="テキスト プレースホルダー 2">
            <a:extLst>
              <a:ext uri="{FF2B5EF4-FFF2-40B4-BE49-F238E27FC236}">
                <a16:creationId xmlns:a16="http://schemas.microsoft.com/office/drawing/2014/main" id="{E9685040-ADC3-70F5-3D41-5FA6DED17919}"/>
              </a:ext>
            </a:extLst>
          </p:cNvPr>
          <p:cNvSpPr>
            <a:spLocks noGrp="1"/>
          </p:cNvSpPr>
          <p:nvPr>
            <p:ph type="body" sz="quarter" idx="10"/>
          </p:nvPr>
        </p:nvSpPr>
        <p:spPr>
          <a:xfrm>
            <a:off x="531035" y="6129029"/>
            <a:ext cx="8280092" cy="298109"/>
          </a:xfrm>
        </p:spPr>
        <p:txBody>
          <a:bodyPr/>
          <a:lstStyle/>
          <a:p>
            <a:r>
              <a:rPr kumimoji="1" lang="ja-JP" altLang="en-US" dirty="0"/>
              <a:t>演算器（</a:t>
            </a:r>
            <a:r>
              <a:rPr kumimoji="1" lang="en-US" altLang="ja-JP" dirty="0"/>
              <a:t>INT/FP</a:t>
            </a:r>
            <a:r>
              <a:rPr kumimoji="1" lang="ja-JP" altLang="en-US" dirty="0"/>
              <a:t>）が </a:t>
            </a:r>
            <a:r>
              <a:rPr kumimoji="1" lang="en-US" altLang="ja-JP" dirty="0"/>
              <a:t>CPU </a:t>
            </a:r>
            <a:r>
              <a:rPr kumimoji="1" lang="ja-JP" altLang="en-US" dirty="0"/>
              <a:t>コア全体に占める割合はわずか</a:t>
            </a:r>
          </a:p>
        </p:txBody>
      </p:sp>
      <p:grpSp>
        <p:nvGrpSpPr>
          <p:cNvPr id="9" name="グループ化 8">
            <a:extLst>
              <a:ext uri="{FF2B5EF4-FFF2-40B4-BE49-F238E27FC236}">
                <a16:creationId xmlns:a16="http://schemas.microsoft.com/office/drawing/2014/main" id="{F1E9967F-AEA2-E506-9BC5-E99794AC49CB}"/>
              </a:ext>
            </a:extLst>
          </p:cNvPr>
          <p:cNvGrpSpPr/>
          <p:nvPr/>
        </p:nvGrpSpPr>
        <p:grpSpPr>
          <a:xfrm>
            <a:off x="1331964" y="1178975"/>
            <a:ext cx="6407996" cy="4847740"/>
            <a:chOff x="881960" y="998973"/>
            <a:chExt cx="6858000" cy="5297745"/>
          </a:xfrm>
        </p:grpSpPr>
        <p:pic>
          <p:nvPicPr>
            <p:cNvPr id="4" name="図 3">
              <a:extLst>
                <a:ext uri="{FF2B5EF4-FFF2-40B4-BE49-F238E27FC236}">
                  <a16:creationId xmlns:a16="http://schemas.microsoft.com/office/drawing/2014/main" id="{A3BA04BB-5E46-3CC4-017B-B63A04540D75}"/>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Layer>
                  </a14:imgProps>
                </a:ext>
              </a:extLst>
            </a:blip>
            <a:stretch>
              <a:fillRect/>
            </a:stretch>
          </p:blipFill>
          <p:spPr>
            <a:xfrm rot="16200000">
              <a:off x="1662087" y="218846"/>
              <a:ext cx="5297745" cy="6858000"/>
            </a:xfrm>
            <a:prstGeom prst="rect">
              <a:avLst/>
            </a:prstGeom>
          </p:spPr>
        </p:pic>
        <p:sp>
          <p:nvSpPr>
            <p:cNvPr id="5" name="正方形/長方形 4">
              <a:extLst>
                <a:ext uri="{FF2B5EF4-FFF2-40B4-BE49-F238E27FC236}">
                  <a16:creationId xmlns:a16="http://schemas.microsoft.com/office/drawing/2014/main" id="{0E377DAE-50C4-1D29-FE93-79B2A7F2B05C}"/>
                </a:ext>
              </a:extLst>
            </p:cNvPr>
            <p:cNvSpPr/>
            <p:nvPr/>
          </p:nvSpPr>
          <p:spPr bwMode="auto">
            <a:xfrm>
              <a:off x="6342139" y="3021015"/>
              <a:ext cx="360004"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b="1" dirty="0">
                  <a:solidFill>
                    <a:schemeClr val="bg1"/>
                  </a:solidFill>
                  <a:latin typeface="+mn-ea"/>
                </a:rPr>
                <a:t>INT</a:t>
              </a:r>
              <a:endParaRPr kumimoji="1" lang="ja-JP" altLang="en-US" sz="1200" b="1" dirty="0">
                <a:solidFill>
                  <a:schemeClr val="bg1"/>
                </a:solidFill>
                <a:latin typeface="+mn-ea"/>
              </a:endParaRPr>
            </a:p>
          </p:txBody>
        </p:sp>
        <p:sp>
          <p:nvSpPr>
            <p:cNvPr id="6" name="正方形/長方形 5">
              <a:extLst>
                <a:ext uri="{FF2B5EF4-FFF2-40B4-BE49-F238E27FC236}">
                  <a16:creationId xmlns:a16="http://schemas.microsoft.com/office/drawing/2014/main" id="{6CE92C38-8C1C-42C6-9998-02DBB7942FE9}"/>
                </a:ext>
              </a:extLst>
            </p:cNvPr>
            <p:cNvSpPr/>
            <p:nvPr/>
          </p:nvSpPr>
          <p:spPr bwMode="auto">
            <a:xfrm>
              <a:off x="1212081" y="5258902"/>
              <a:ext cx="990011"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b="1" dirty="0">
                  <a:solidFill>
                    <a:schemeClr val="bg1"/>
                  </a:solidFill>
                  <a:latin typeface="+mn-ea"/>
                </a:rPr>
                <a:t>FP</a:t>
              </a:r>
              <a:endParaRPr lang="ja-JP" altLang="en-US" sz="1200" b="1" dirty="0">
                <a:solidFill>
                  <a:schemeClr val="bg1"/>
                </a:solidFill>
                <a:latin typeface="+mn-ea"/>
              </a:endParaRPr>
            </a:p>
          </p:txBody>
        </p:sp>
        <p:sp>
          <p:nvSpPr>
            <p:cNvPr id="7" name="正方形/長方形 6">
              <a:extLst>
                <a:ext uri="{FF2B5EF4-FFF2-40B4-BE49-F238E27FC236}">
                  <a16:creationId xmlns:a16="http://schemas.microsoft.com/office/drawing/2014/main" id="{6A014670-81C8-44C7-D8CC-524894B9538A}"/>
                </a:ext>
              </a:extLst>
            </p:cNvPr>
            <p:cNvSpPr/>
            <p:nvPr/>
          </p:nvSpPr>
          <p:spPr bwMode="auto">
            <a:xfrm>
              <a:off x="5352128" y="5258902"/>
              <a:ext cx="990011"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b="1" dirty="0">
                  <a:solidFill>
                    <a:schemeClr val="bg1"/>
                  </a:solidFill>
                  <a:latin typeface="+mn-ea"/>
                </a:rPr>
                <a:t>FP</a:t>
              </a:r>
              <a:endParaRPr lang="ja-JP" altLang="en-US" sz="1200" b="1" dirty="0">
                <a:solidFill>
                  <a:schemeClr val="bg1"/>
                </a:solidFill>
                <a:latin typeface="+mn-ea"/>
              </a:endParaRPr>
            </a:p>
          </p:txBody>
        </p:sp>
        <p:sp>
          <p:nvSpPr>
            <p:cNvPr id="8" name="正方形/長方形 7">
              <a:extLst>
                <a:ext uri="{FF2B5EF4-FFF2-40B4-BE49-F238E27FC236}">
                  <a16:creationId xmlns:a16="http://schemas.microsoft.com/office/drawing/2014/main" id="{B9C221DD-B88C-CA82-B5CF-DCBA3E8E70A2}"/>
                </a:ext>
              </a:extLst>
            </p:cNvPr>
            <p:cNvSpPr/>
            <p:nvPr/>
          </p:nvSpPr>
          <p:spPr bwMode="auto">
            <a:xfrm>
              <a:off x="1224220" y="3025061"/>
              <a:ext cx="360004"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b="1" dirty="0">
                  <a:solidFill>
                    <a:schemeClr val="bg1"/>
                  </a:solidFill>
                  <a:latin typeface="+mn-ea"/>
                </a:rPr>
                <a:t>INT</a:t>
              </a:r>
              <a:endParaRPr kumimoji="1" lang="ja-JP" altLang="en-US" sz="1200" b="1" dirty="0">
                <a:solidFill>
                  <a:schemeClr val="bg1"/>
                </a:solidFill>
                <a:latin typeface="+mn-ea"/>
              </a:endParaRPr>
            </a:p>
          </p:txBody>
        </p:sp>
      </p:grpSp>
    </p:spTree>
    <p:extLst>
      <p:ext uri="{BB962C8B-B14F-4D97-AF65-F5344CB8AC3E}">
        <p14:creationId xmlns:p14="http://schemas.microsoft.com/office/powerpoint/2010/main" val="540168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dirty="0"/>
              <a:t>GPU </a:t>
            </a:r>
            <a:r>
              <a:rPr kumimoji="1" lang="ja-JP" altLang="en-US" dirty="0"/>
              <a:t>における回路量当たりの性能向上</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p:txBody>
          <a:bodyPr/>
          <a:lstStyle/>
          <a:p>
            <a:r>
              <a:rPr kumimoji="1" lang="en-US" altLang="ja-JP" dirty="0"/>
              <a:t>GPU </a:t>
            </a:r>
            <a:r>
              <a:rPr kumimoji="1" lang="ja-JP" altLang="en-US" dirty="0"/>
              <a:t>における回路量あたりの性能向上</a:t>
            </a:r>
            <a:endParaRPr kumimoji="1" lang="en-US" altLang="ja-JP" dirty="0"/>
          </a:p>
          <a:p>
            <a:pPr marL="817200" lvl="1" indent="-457200">
              <a:buFont typeface="+mj-lt"/>
              <a:buAutoNum type="arabicPeriod"/>
            </a:pPr>
            <a:r>
              <a:rPr kumimoji="1" lang="en-US" altLang="ja-JP" dirty="0"/>
              <a:t>SIMD </a:t>
            </a:r>
            <a:r>
              <a:rPr kumimoji="1" lang="ja-JP" altLang="en-US" dirty="0"/>
              <a:t>による制御部の共有</a:t>
            </a:r>
            <a:endParaRPr kumimoji="1" lang="en-US" altLang="ja-JP" dirty="0"/>
          </a:p>
          <a:p>
            <a:pPr marL="817200" lvl="1" indent="-457200">
              <a:buFont typeface="+mj-lt"/>
              <a:buAutoNum type="arabicPeriod"/>
            </a:pPr>
            <a:r>
              <a:rPr kumimoji="1" lang="ja-JP" altLang="en-US" dirty="0"/>
              <a:t>制御部自体の小型化</a:t>
            </a:r>
            <a:endParaRPr kumimoji="1" lang="en-US" altLang="ja-JP" dirty="0"/>
          </a:p>
          <a:p>
            <a:r>
              <a:rPr kumimoji="1" lang="ja-JP" altLang="en-US" dirty="0"/>
              <a:t>たとえば先ほどのチップ写真の場合･･･</a:t>
            </a:r>
            <a:endParaRPr kumimoji="1" lang="en-US" altLang="ja-JP" dirty="0"/>
          </a:p>
          <a:p>
            <a:pPr lvl="1"/>
            <a:r>
              <a:rPr kumimoji="1" lang="ja-JP" altLang="en-US" dirty="0"/>
              <a:t>赤色の部分のみを </a:t>
            </a:r>
            <a:r>
              <a:rPr kumimoji="1" lang="en-US" altLang="ja-JP" dirty="0"/>
              <a:t>N</a:t>
            </a:r>
            <a:r>
              <a:rPr lang="ja-JP" altLang="en-US" dirty="0"/>
              <a:t> 倍に増やしても，全体は大きくは増えない</a:t>
            </a:r>
            <a:endParaRPr lang="en-US" altLang="ja-JP" dirty="0"/>
          </a:p>
          <a:p>
            <a:pPr lvl="1"/>
            <a:r>
              <a:rPr kumimoji="1" lang="ja-JP" altLang="en-US" dirty="0"/>
              <a:t>非赤色の部分を減らすと，かなりの数の赤色が積める</a:t>
            </a:r>
          </a:p>
        </p:txBody>
      </p:sp>
    </p:spTree>
    <p:extLst>
      <p:ext uri="{BB962C8B-B14F-4D97-AF65-F5344CB8AC3E}">
        <p14:creationId xmlns:p14="http://schemas.microsoft.com/office/powerpoint/2010/main" val="3830180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2EDD-CC2A-D00B-F05E-7E40695A047D}"/>
              </a:ext>
            </a:extLst>
          </p:cNvPr>
          <p:cNvSpPr>
            <a:spLocks noGrp="1"/>
          </p:cNvSpPr>
          <p:nvPr>
            <p:ph type="title"/>
          </p:nvPr>
        </p:nvSpPr>
        <p:spPr/>
        <p:txBody>
          <a:bodyPr/>
          <a:lstStyle/>
          <a:p>
            <a:r>
              <a:rPr kumimoji="1" lang="ja-JP" altLang="en-US" dirty="0"/>
              <a:t>補足</a:t>
            </a:r>
          </a:p>
        </p:txBody>
      </p:sp>
      <p:sp>
        <p:nvSpPr>
          <p:cNvPr id="3" name="テキスト プレースホルダー 2">
            <a:extLst>
              <a:ext uri="{FF2B5EF4-FFF2-40B4-BE49-F238E27FC236}">
                <a16:creationId xmlns:a16="http://schemas.microsoft.com/office/drawing/2014/main" id="{8AA69DD9-FA2D-90E7-AF66-A3027A7866D5}"/>
              </a:ext>
            </a:extLst>
          </p:cNvPr>
          <p:cNvSpPr>
            <a:spLocks noGrp="1"/>
          </p:cNvSpPr>
          <p:nvPr>
            <p:ph type="body" sz="quarter" idx="10"/>
          </p:nvPr>
        </p:nvSpPr>
        <p:spPr>
          <a:xfrm>
            <a:off x="611956" y="1088974"/>
            <a:ext cx="8280092" cy="2070023"/>
          </a:xfrm>
        </p:spPr>
        <p:txBody>
          <a:bodyPr/>
          <a:lstStyle/>
          <a:p>
            <a:r>
              <a:rPr kumimoji="1" lang="ja-JP" altLang="en-US" dirty="0"/>
              <a:t>ここまでは簡単のためデータの供給についての議論を無視している</a:t>
            </a:r>
            <a:endParaRPr kumimoji="1" lang="en-US" altLang="ja-JP" dirty="0"/>
          </a:p>
          <a:p>
            <a:pPr lvl="1"/>
            <a:r>
              <a:rPr kumimoji="1" lang="ja-JP" altLang="en-US" dirty="0"/>
              <a:t>メモリやレジスタ・ファイルは演算器間で共有できない</a:t>
            </a:r>
            <a:endParaRPr kumimoji="1" lang="en-US" altLang="ja-JP" dirty="0"/>
          </a:p>
          <a:p>
            <a:r>
              <a:rPr kumimoji="1" lang="ja-JP" altLang="en-US" dirty="0"/>
              <a:t>ここをさらになんとかするのが，行列積に特化したハードウェア</a:t>
            </a:r>
            <a:endParaRPr kumimoji="1" lang="en-US" altLang="ja-JP" dirty="0"/>
          </a:p>
          <a:p>
            <a:pPr lvl="2"/>
            <a:r>
              <a:rPr kumimoji="1" lang="en-US" altLang="ja-JP" dirty="0"/>
              <a:t>TPU </a:t>
            </a:r>
            <a:r>
              <a:rPr kumimoji="1" lang="ja-JP" altLang="en-US" dirty="0"/>
              <a:t>や </a:t>
            </a:r>
            <a:r>
              <a:rPr kumimoji="1" lang="en-US" altLang="ja-JP" dirty="0"/>
              <a:t>Tensor Core</a:t>
            </a:r>
          </a:p>
          <a:p>
            <a:pPr lvl="2"/>
            <a:r>
              <a:rPr kumimoji="1" lang="ja-JP" altLang="en-US" dirty="0"/>
              <a:t>これらについては後述</a:t>
            </a:r>
          </a:p>
        </p:txBody>
      </p:sp>
      <p:sp>
        <p:nvSpPr>
          <p:cNvPr id="4" name="正方形/長方形 3">
            <a:extLst>
              <a:ext uri="{FF2B5EF4-FFF2-40B4-BE49-F238E27FC236}">
                <a16:creationId xmlns:a16="http://schemas.microsoft.com/office/drawing/2014/main" id="{F1676A11-A11E-16EE-CB36-F946FE1DF0B7}"/>
              </a:ext>
            </a:extLst>
          </p:cNvPr>
          <p:cNvSpPr/>
          <p:nvPr/>
        </p:nvSpPr>
        <p:spPr bwMode="auto">
          <a:xfrm>
            <a:off x="4121995" y="450901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F15E852A-DB15-BCEE-467F-991A702460CF}"/>
              </a:ext>
            </a:extLst>
          </p:cNvPr>
          <p:cNvCxnSpPr>
            <a:cxnSpLocks/>
          </p:cNvCxnSpPr>
          <p:nvPr/>
        </p:nvCxnSpPr>
        <p:spPr bwMode="auto">
          <a:xfrm>
            <a:off x="4481999" y="431114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B563752B-9181-8CB2-650A-7D2C0D7FF385}"/>
              </a:ext>
            </a:extLst>
          </p:cNvPr>
          <p:cNvSpPr/>
          <p:nvPr/>
        </p:nvSpPr>
        <p:spPr bwMode="auto">
          <a:xfrm>
            <a:off x="4301997" y="396900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4777C8B9-9A44-6110-BD64-C245FBCDA4F4}"/>
              </a:ext>
            </a:extLst>
          </p:cNvPr>
          <p:cNvSpPr>
            <a:spLocks noChangeArrowheads="1"/>
          </p:cNvSpPr>
          <p:nvPr/>
        </p:nvSpPr>
        <p:spPr bwMode="auto">
          <a:xfrm flipH="1">
            <a:off x="2861981"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422D68E0-C708-CA3D-437E-46EBE5F0F87A}"/>
              </a:ext>
            </a:extLst>
          </p:cNvPr>
          <p:cNvCxnSpPr>
            <a:cxnSpLocks/>
          </p:cNvCxnSpPr>
          <p:nvPr/>
        </p:nvCxnSpPr>
        <p:spPr bwMode="auto">
          <a:xfrm>
            <a:off x="4481999" y="48690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F7EE4A49-3DBF-BAB3-C682-C891B9871C0F}"/>
              </a:ext>
            </a:extLst>
          </p:cNvPr>
          <p:cNvSpPr>
            <a:spLocks/>
          </p:cNvSpPr>
          <p:nvPr/>
        </p:nvSpPr>
        <p:spPr bwMode="auto">
          <a:xfrm rot="5400000">
            <a:off x="3671989" y="459901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CCAED87C-EF27-7848-D874-1D1BFE1628EA}"/>
              </a:ext>
            </a:extLst>
          </p:cNvPr>
          <p:cNvSpPr>
            <a:spLocks noChangeArrowheads="1"/>
          </p:cNvSpPr>
          <p:nvPr/>
        </p:nvSpPr>
        <p:spPr bwMode="auto">
          <a:xfrm flipH="1">
            <a:off x="3671990"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0CA469FE-F250-D4FA-9AE1-B70CB535DC36}"/>
              </a:ext>
            </a:extLst>
          </p:cNvPr>
          <p:cNvSpPr>
            <a:spLocks noChangeArrowheads="1"/>
          </p:cNvSpPr>
          <p:nvPr/>
        </p:nvSpPr>
        <p:spPr bwMode="auto">
          <a:xfrm flipH="1">
            <a:off x="4481999"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7C1024B4-0397-73BE-5A9A-7D807795F678}"/>
              </a:ext>
            </a:extLst>
          </p:cNvPr>
          <p:cNvSpPr>
            <a:spLocks noChangeArrowheads="1"/>
          </p:cNvSpPr>
          <p:nvPr/>
        </p:nvSpPr>
        <p:spPr bwMode="auto">
          <a:xfrm flipH="1">
            <a:off x="5292008"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B4D0F1B6-A97A-C515-3AD6-1DB3FE670068}"/>
              </a:ext>
            </a:extLst>
          </p:cNvPr>
          <p:cNvSpPr>
            <a:spLocks/>
          </p:cNvSpPr>
          <p:nvPr/>
        </p:nvSpPr>
        <p:spPr bwMode="auto">
          <a:xfrm rot="5400000">
            <a:off x="4076996" y="500401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8B40E344-CC5A-80A2-5D22-781E31726CE9}"/>
              </a:ext>
            </a:extLst>
          </p:cNvPr>
          <p:cNvSpPr>
            <a:spLocks/>
          </p:cNvSpPr>
          <p:nvPr/>
        </p:nvSpPr>
        <p:spPr bwMode="auto">
          <a:xfrm rot="5400000" flipV="1">
            <a:off x="4482002" y="4869015"/>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2C6EBEA9-57A9-A79A-5C63-44D778ED0F4B}"/>
              </a:ext>
            </a:extLst>
          </p:cNvPr>
          <p:cNvSpPr>
            <a:spLocks/>
          </p:cNvSpPr>
          <p:nvPr/>
        </p:nvSpPr>
        <p:spPr bwMode="auto">
          <a:xfrm rot="5400000" flipV="1">
            <a:off x="5112007" y="468901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正方形/長方形 15">
            <a:extLst>
              <a:ext uri="{FF2B5EF4-FFF2-40B4-BE49-F238E27FC236}">
                <a16:creationId xmlns:a16="http://schemas.microsoft.com/office/drawing/2014/main" id="{5F2D9A9A-D5CF-D577-2192-EA49392DB2DA}"/>
              </a:ext>
            </a:extLst>
          </p:cNvPr>
          <p:cNvSpPr/>
          <p:nvPr/>
        </p:nvSpPr>
        <p:spPr bwMode="auto">
          <a:xfrm>
            <a:off x="4121995" y="351900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17" name="正方形/長方形 16">
            <a:extLst>
              <a:ext uri="{FF2B5EF4-FFF2-40B4-BE49-F238E27FC236}">
                <a16:creationId xmlns:a16="http://schemas.microsoft.com/office/drawing/2014/main" id="{31D70D72-F2A1-C9A4-03C3-FC11E4E4D1D1}"/>
              </a:ext>
            </a:extLst>
          </p:cNvPr>
          <p:cNvSpPr/>
          <p:nvPr/>
        </p:nvSpPr>
        <p:spPr bwMode="auto">
          <a:xfrm>
            <a:off x="2861981"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8" name="正方形/長方形 17">
            <a:extLst>
              <a:ext uri="{FF2B5EF4-FFF2-40B4-BE49-F238E27FC236}">
                <a16:creationId xmlns:a16="http://schemas.microsoft.com/office/drawing/2014/main" id="{ED33BA69-B21D-6675-713E-EBA702DD33ED}"/>
              </a:ext>
            </a:extLst>
          </p:cNvPr>
          <p:cNvSpPr/>
          <p:nvPr/>
        </p:nvSpPr>
        <p:spPr bwMode="auto">
          <a:xfrm>
            <a:off x="3671990"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9" name="正方形/長方形 18">
            <a:extLst>
              <a:ext uri="{FF2B5EF4-FFF2-40B4-BE49-F238E27FC236}">
                <a16:creationId xmlns:a16="http://schemas.microsoft.com/office/drawing/2014/main" id="{5CDE2D9A-2F36-C43E-4127-842707B30F75}"/>
              </a:ext>
            </a:extLst>
          </p:cNvPr>
          <p:cNvSpPr/>
          <p:nvPr/>
        </p:nvSpPr>
        <p:spPr bwMode="auto">
          <a:xfrm>
            <a:off x="4481999"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20" name="正方形/長方形 19">
            <a:extLst>
              <a:ext uri="{FF2B5EF4-FFF2-40B4-BE49-F238E27FC236}">
                <a16:creationId xmlns:a16="http://schemas.microsoft.com/office/drawing/2014/main" id="{E1F73BFD-F321-1922-2766-5C9074A513EC}"/>
              </a:ext>
            </a:extLst>
          </p:cNvPr>
          <p:cNvSpPr/>
          <p:nvPr/>
        </p:nvSpPr>
        <p:spPr bwMode="auto">
          <a:xfrm>
            <a:off x="5292008"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21" name="直線矢印コネクタ 20">
            <a:extLst>
              <a:ext uri="{FF2B5EF4-FFF2-40B4-BE49-F238E27FC236}">
                <a16:creationId xmlns:a16="http://schemas.microsoft.com/office/drawing/2014/main" id="{F275FC1A-5D9C-F4B1-6F06-08A21AAB0961}"/>
              </a:ext>
            </a:extLst>
          </p:cNvPr>
          <p:cNvCxnSpPr>
            <a:cxnSpLocks/>
            <a:stCxn id="17" idx="2"/>
          </p:cNvCxnSpPr>
          <p:nvPr/>
        </p:nvCxnSpPr>
        <p:spPr bwMode="auto">
          <a:xfrm>
            <a:off x="3221985"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3" name="直線矢印コネクタ 22">
            <a:extLst>
              <a:ext uri="{FF2B5EF4-FFF2-40B4-BE49-F238E27FC236}">
                <a16:creationId xmlns:a16="http://schemas.microsoft.com/office/drawing/2014/main" id="{5566D63F-C3EB-B74D-831F-15342254EFA4}"/>
              </a:ext>
            </a:extLst>
          </p:cNvPr>
          <p:cNvCxnSpPr>
            <a:cxnSpLocks/>
          </p:cNvCxnSpPr>
          <p:nvPr/>
        </p:nvCxnSpPr>
        <p:spPr bwMode="auto">
          <a:xfrm>
            <a:off x="4031994"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4" name="直線矢印コネクタ 23">
            <a:extLst>
              <a:ext uri="{FF2B5EF4-FFF2-40B4-BE49-F238E27FC236}">
                <a16:creationId xmlns:a16="http://schemas.microsoft.com/office/drawing/2014/main" id="{A82E516E-2488-EEE1-522B-7963D8D037CA}"/>
              </a:ext>
            </a:extLst>
          </p:cNvPr>
          <p:cNvCxnSpPr>
            <a:cxnSpLocks/>
          </p:cNvCxnSpPr>
          <p:nvPr/>
        </p:nvCxnSpPr>
        <p:spPr bwMode="auto">
          <a:xfrm>
            <a:off x="4842003"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5" name="直線矢印コネクタ 24">
            <a:extLst>
              <a:ext uri="{FF2B5EF4-FFF2-40B4-BE49-F238E27FC236}">
                <a16:creationId xmlns:a16="http://schemas.microsoft.com/office/drawing/2014/main" id="{7F680B49-4A4F-687C-1551-5772721F63C0}"/>
              </a:ext>
            </a:extLst>
          </p:cNvPr>
          <p:cNvCxnSpPr>
            <a:cxnSpLocks/>
          </p:cNvCxnSpPr>
          <p:nvPr/>
        </p:nvCxnSpPr>
        <p:spPr bwMode="auto">
          <a:xfrm>
            <a:off x="5652012"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76972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kumimoji="1" lang="en-US" altLang="ja-JP" dirty="0"/>
              <a:t>GPU </a:t>
            </a:r>
            <a:r>
              <a:rPr kumimoji="1" lang="ja-JP" altLang="en-US" dirty="0"/>
              <a:t>における回路量当たりの性能向上</a:t>
            </a:r>
            <a:endParaRPr kumimoji="1" lang="en-US" altLang="ja-JP" dirty="0"/>
          </a:p>
          <a:p>
            <a:pPr marL="457200" indent="-457200">
              <a:buFont typeface="+mj-lt"/>
              <a:buAutoNum type="arabicPeriod"/>
            </a:pPr>
            <a:r>
              <a:rPr kumimoji="1" lang="en-US" altLang="ja-JP" dirty="0">
                <a:solidFill>
                  <a:schemeClr val="accent5"/>
                </a:solidFill>
              </a:rPr>
              <a:t>SIMD </a:t>
            </a:r>
            <a:r>
              <a:rPr kumimoji="1" lang="ja-JP" altLang="en-US" dirty="0">
                <a:solidFill>
                  <a:schemeClr val="accent5"/>
                </a:solidFill>
              </a:rPr>
              <a:t>プロセッサのプログラミング・モデル</a:t>
            </a:r>
          </a:p>
        </p:txBody>
      </p:sp>
    </p:spTree>
    <p:extLst>
      <p:ext uri="{BB962C8B-B14F-4D97-AF65-F5344CB8AC3E}">
        <p14:creationId xmlns:p14="http://schemas.microsoft.com/office/powerpoint/2010/main" val="2229462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GPU</a:t>
            </a:r>
            <a:r>
              <a:rPr kumimoji="1" lang="ja-JP" altLang="en-US" dirty="0"/>
              <a:t>：</a:t>
            </a:r>
            <a:r>
              <a:rPr kumimoji="1" lang="en-US" altLang="ja-JP" dirty="0"/>
              <a:t>Graphics Processing Unit</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GPU</a:t>
            </a:r>
          </a:p>
          <a:p>
            <a:pPr lvl="1"/>
            <a:r>
              <a:rPr kumimoji="1" lang="ja-JP" altLang="en-US" dirty="0"/>
              <a:t>もともとはグラフィックを高速に処理するためにあった</a:t>
            </a:r>
            <a:endParaRPr kumimoji="1" lang="en-US" altLang="ja-JP" dirty="0"/>
          </a:p>
          <a:p>
            <a:r>
              <a:rPr lang="en-US" altLang="ja-JP" dirty="0">
                <a:solidFill>
                  <a:schemeClr val="accent5"/>
                </a:solidFill>
              </a:rPr>
              <a:t>GP-GPU</a:t>
            </a:r>
            <a:r>
              <a:rPr lang="ja-JP" altLang="en-US" dirty="0">
                <a:solidFill>
                  <a:schemeClr val="accent5"/>
                </a:solidFill>
              </a:rPr>
              <a:t>（</a:t>
            </a:r>
            <a:r>
              <a:rPr lang="en-US" altLang="ja-JP" dirty="0">
                <a:solidFill>
                  <a:schemeClr val="accent5"/>
                </a:solidFill>
              </a:rPr>
              <a:t>General Purpose computing on GPU</a:t>
            </a:r>
            <a:r>
              <a:rPr lang="ja-JP" altLang="en-US" dirty="0">
                <a:solidFill>
                  <a:schemeClr val="accent5"/>
                </a:solidFill>
              </a:rPr>
              <a:t>）</a:t>
            </a:r>
            <a:endParaRPr lang="en-US" altLang="ja-JP" dirty="0">
              <a:solidFill>
                <a:schemeClr val="accent5"/>
              </a:solidFill>
            </a:endParaRPr>
          </a:p>
          <a:p>
            <a:pPr lvl="1"/>
            <a:r>
              <a:rPr kumimoji="1" lang="ja-JP" altLang="en-US" dirty="0"/>
              <a:t>グラフィック以外に，汎用の計算に </a:t>
            </a:r>
            <a:r>
              <a:rPr kumimoji="1" lang="en-US" altLang="ja-JP" dirty="0"/>
              <a:t>GPU </a:t>
            </a:r>
            <a:r>
              <a:rPr kumimoji="1" lang="ja-JP" altLang="en-US" dirty="0"/>
              <a:t>を使用する使い方</a:t>
            </a:r>
            <a:endParaRPr kumimoji="1" lang="en-US" altLang="ja-JP" dirty="0"/>
          </a:p>
          <a:p>
            <a:pPr lvl="1"/>
            <a:r>
              <a:rPr lang="ja-JP" altLang="en-US" dirty="0">
                <a:solidFill>
                  <a:schemeClr val="accent5"/>
                </a:solidFill>
              </a:rPr>
              <a:t>大量の単純な処理の繰り返しが得意</a:t>
            </a:r>
            <a:endParaRPr lang="en-US" altLang="ja-JP" dirty="0">
              <a:solidFill>
                <a:schemeClr val="accent5"/>
              </a:solidFill>
            </a:endParaRPr>
          </a:p>
          <a:p>
            <a:pPr lvl="2"/>
            <a:r>
              <a:rPr lang="ja-JP" altLang="en-US" dirty="0"/>
              <a:t>行列積 → 機械学習，科学技術計算</a:t>
            </a:r>
            <a:endParaRPr lang="en-US" altLang="ja-JP" dirty="0"/>
          </a:p>
          <a:p>
            <a:pPr lvl="2"/>
            <a:r>
              <a:rPr kumimoji="1" lang="ja-JP" altLang="en-US" dirty="0"/>
              <a:t>仮想通貨のマイニング</a:t>
            </a:r>
            <a:endParaRPr kumimoji="1" lang="en-US" altLang="ja-JP" dirty="0"/>
          </a:p>
          <a:p>
            <a:r>
              <a:rPr lang="ja-JP" altLang="en-US" dirty="0"/>
              <a:t>この講義では </a:t>
            </a:r>
            <a:r>
              <a:rPr lang="en-US" altLang="ja-JP" dirty="0"/>
              <a:t>GP-GPU </a:t>
            </a:r>
            <a:r>
              <a:rPr lang="ja-JP" altLang="en-US" dirty="0"/>
              <a:t>での使用を前提として説明</a:t>
            </a:r>
            <a:endParaRPr lang="en-US" altLang="ja-JP" dirty="0"/>
          </a:p>
          <a:p>
            <a:pPr lvl="1"/>
            <a:r>
              <a:rPr lang="ja-JP" altLang="en-US" dirty="0"/>
              <a:t>以降で「</a:t>
            </a:r>
            <a:r>
              <a:rPr lang="en-US" altLang="ja-JP" dirty="0"/>
              <a:t>GPU</a:t>
            </a:r>
            <a:r>
              <a:rPr lang="ja-JP" altLang="en-US" dirty="0"/>
              <a:t>」と言った場合，</a:t>
            </a:r>
            <a:r>
              <a:rPr lang="en-US" altLang="ja-JP" dirty="0"/>
              <a:t>GP-GPU </a:t>
            </a:r>
            <a:r>
              <a:rPr lang="ja-JP" altLang="en-US" dirty="0"/>
              <a:t>での使用を仮定</a:t>
            </a:r>
            <a:endParaRPr lang="en-US" altLang="ja-JP" dirty="0"/>
          </a:p>
        </p:txBody>
      </p:sp>
    </p:spTree>
    <p:extLst>
      <p:ext uri="{BB962C8B-B14F-4D97-AF65-F5344CB8AC3E}">
        <p14:creationId xmlns:p14="http://schemas.microsoft.com/office/powerpoint/2010/main" val="2887410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9F12A-42FF-A23E-65C7-074045AB9772}"/>
              </a:ext>
            </a:extLst>
          </p:cNvPr>
          <p:cNvSpPr>
            <a:spLocks noGrp="1"/>
          </p:cNvSpPr>
          <p:nvPr>
            <p:ph type="title"/>
          </p:nvPr>
        </p:nvSpPr>
        <p:spPr/>
        <p:txBody>
          <a:bodyPr/>
          <a:lstStyle/>
          <a:p>
            <a:r>
              <a:rPr kumimoji="1" lang="ja-JP" altLang="en-US" dirty="0"/>
              <a:t>プログラミング・モデル</a:t>
            </a:r>
          </a:p>
        </p:txBody>
      </p:sp>
      <p:sp>
        <p:nvSpPr>
          <p:cNvPr id="3" name="テキスト プレースホルダー 2">
            <a:extLst>
              <a:ext uri="{FF2B5EF4-FFF2-40B4-BE49-F238E27FC236}">
                <a16:creationId xmlns:a16="http://schemas.microsoft.com/office/drawing/2014/main" id="{85A6C7D5-A507-25ED-86B8-343E806A25B5}"/>
              </a:ext>
            </a:extLst>
          </p:cNvPr>
          <p:cNvSpPr>
            <a:spLocks noGrp="1"/>
          </p:cNvSpPr>
          <p:nvPr>
            <p:ph type="body" sz="quarter" idx="10"/>
          </p:nvPr>
        </p:nvSpPr>
        <p:spPr/>
        <p:txBody>
          <a:bodyPr/>
          <a:lstStyle/>
          <a:p>
            <a:r>
              <a:rPr lang="ja-JP" altLang="en-US" b="0" i="0" dirty="0">
                <a:effectLst/>
                <a:latin typeface="+mn-ea"/>
                <a:ea typeface="+mn-ea"/>
              </a:rPr>
              <a:t>ここまでは </a:t>
            </a:r>
            <a:r>
              <a:rPr lang="en-US" altLang="ja-JP" b="0" i="0" dirty="0">
                <a:effectLst/>
                <a:latin typeface="+mn-ea"/>
                <a:ea typeface="+mn-ea"/>
              </a:rPr>
              <a:t>SIMD </a:t>
            </a:r>
            <a:r>
              <a:rPr lang="ja-JP" altLang="en-US" b="0" i="0" dirty="0">
                <a:effectLst/>
                <a:latin typeface="+mn-ea"/>
                <a:ea typeface="+mn-ea"/>
              </a:rPr>
              <a:t>のハードウェアについて説明</a:t>
            </a:r>
            <a:endParaRPr lang="en-US" altLang="ja-JP" b="0" i="0" dirty="0">
              <a:effectLst/>
              <a:latin typeface="+mn-ea"/>
              <a:ea typeface="+mn-ea"/>
            </a:endParaRPr>
          </a:p>
          <a:p>
            <a:pPr lvl="1"/>
            <a:r>
              <a:rPr lang="ja-JP" altLang="en-US" b="0" i="0" dirty="0">
                <a:effectLst/>
                <a:latin typeface="+mn-ea"/>
                <a:ea typeface="+mn-ea"/>
              </a:rPr>
              <a:t>ここからはその上でどのようなプログラムを走らせるのかを説明</a:t>
            </a:r>
            <a:endParaRPr lang="en-US" altLang="ja-JP" b="0" i="0" dirty="0">
              <a:effectLst/>
              <a:latin typeface="+mn-ea"/>
              <a:ea typeface="+mn-ea"/>
            </a:endParaRPr>
          </a:p>
          <a:p>
            <a:r>
              <a:rPr lang="ja-JP" altLang="en-US" b="0" i="0" dirty="0">
                <a:effectLst/>
                <a:latin typeface="Courier New" panose="02070309020205020404" pitchFamily="49" charset="0"/>
              </a:rPr>
              <a:t>プログラミング・モデル</a:t>
            </a:r>
            <a:endParaRPr lang="en-US" altLang="ja-JP" b="0" i="0" dirty="0">
              <a:effectLst/>
              <a:latin typeface="Courier New" panose="02070309020205020404" pitchFamily="49" charset="0"/>
            </a:endParaRPr>
          </a:p>
          <a:p>
            <a:pPr lvl="1"/>
            <a:r>
              <a:rPr lang="ja-JP" altLang="en-US" b="0" i="0" dirty="0">
                <a:effectLst/>
                <a:latin typeface="Courier New" panose="02070309020205020404" pitchFamily="49" charset="0"/>
              </a:rPr>
              <a:t>どのような命令によりプログラムを記述するかを規定</a:t>
            </a:r>
          </a:p>
          <a:p>
            <a:pPr lvl="1"/>
            <a:r>
              <a:rPr lang="ja-JP" altLang="en-US" b="0" i="0" dirty="0">
                <a:effectLst/>
                <a:latin typeface="Courier New" panose="02070309020205020404" pitchFamily="49" charset="0"/>
              </a:rPr>
              <a:t>これまでに説明したハードウェアの構成方式とはある程度独立した</a:t>
            </a:r>
            <a:r>
              <a:rPr lang="ja-JP" altLang="en-US" b="0" i="0" dirty="0">
                <a:effectLst/>
                <a:latin typeface="+mn-ea"/>
                <a:ea typeface="+mn-ea"/>
              </a:rPr>
              <a:t>概念</a:t>
            </a:r>
            <a:endParaRPr lang="en-US" altLang="ja-JP" b="0" i="0" dirty="0">
              <a:effectLst/>
              <a:latin typeface="+mn-ea"/>
              <a:ea typeface="+mn-ea"/>
            </a:endParaRPr>
          </a:p>
        </p:txBody>
      </p:sp>
    </p:spTree>
    <p:extLst>
      <p:ext uri="{BB962C8B-B14F-4D97-AF65-F5344CB8AC3E}">
        <p14:creationId xmlns:p14="http://schemas.microsoft.com/office/powerpoint/2010/main" val="3028001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D5727-E773-1EBD-5012-76A615F53A22}"/>
              </a:ext>
            </a:extLst>
          </p:cNvPr>
          <p:cNvSpPr>
            <a:spLocks noGrp="1"/>
          </p:cNvSpPr>
          <p:nvPr>
            <p:ph type="title"/>
          </p:nvPr>
        </p:nvSpPr>
        <p:spPr/>
        <p:txBody>
          <a:bodyPr/>
          <a:lstStyle/>
          <a:p>
            <a:r>
              <a:rPr kumimoji="1" lang="ja-JP" altLang="en-US" sz="2400" dirty="0"/>
              <a:t>ハードウェア方式とプログラミング・モデル</a:t>
            </a:r>
          </a:p>
        </p:txBody>
      </p:sp>
      <p:sp>
        <p:nvSpPr>
          <p:cNvPr id="3" name="テキスト プレースホルダー 2">
            <a:extLst>
              <a:ext uri="{FF2B5EF4-FFF2-40B4-BE49-F238E27FC236}">
                <a16:creationId xmlns:a16="http://schemas.microsoft.com/office/drawing/2014/main" id="{29508FC9-076D-16AF-7AFC-74EBF801E791}"/>
              </a:ext>
            </a:extLst>
          </p:cNvPr>
          <p:cNvSpPr>
            <a:spLocks noGrp="1"/>
          </p:cNvSpPr>
          <p:nvPr>
            <p:ph type="body" sz="quarter" idx="10"/>
          </p:nvPr>
        </p:nvSpPr>
        <p:spPr>
          <a:xfrm>
            <a:off x="431954" y="1448978"/>
            <a:ext cx="8280092" cy="3150035"/>
          </a:xfrm>
        </p:spPr>
        <p:txBody>
          <a:bodyPr/>
          <a:lstStyle/>
          <a:p>
            <a:r>
              <a:rPr kumimoji="1" lang="ja-JP" altLang="en-US" sz="1800" dirty="0"/>
              <a:t>異なるハードウェア方式とプログラミング・モデルの組み合わせ</a:t>
            </a:r>
          </a:p>
          <a:p>
            <a:pPr lvl="1"/>
            <a:r>
              <a:rPr kumimoji="1" lang="en-US" altLang="ja-JP" sz="1800" dirty="0"/>
              <a:t> NVIDIA </a:t>
            </a:r>
            <a:r>
              <a:rPr kumimoji="1" lang="ja-JP" altLang="en-US" sz="1800" dirty="0"/>
              <a:t>の </a:t>
            </a:r>
            <a:r>
              <a:rPr kumimoji="1" lang="en-US" altLang="ja-JP" sz="1800" dirty="0"/>
              <a:t>GPU </a:t>
            </a:r>
          </a:p>
          <a:p>
            <a:pPr lvl="2"/>
            <a:r>
              <a:rPr kumimoji="1" lang="ja-JP" altLang="en-US" sz="1800" dirty="0"/>
              <a:t>ハードウェア：　　　　　</a:t>
            </a:r>
            <a:r>
              <a:rPr kumimoji="1" lang="en-US" altLang="ja-JP" sz="1800" dirty="0">
                <a:solidFill>
                  <a:schemeClr val="accent5"/>
                </a:solidFill>
              </a:rPr>
              <a:t>SIMD</a:t>
            </a:r>
            <a:r>
              <a:rPr kumimoji="1" lang="ja-JP" altLang="en-US" sz="1800" dirty="0"/>
              <a:t>（を拡張した </a:t>
            </a:r>
            <a:r>
              <a:rPr kumimoji="1" lang="en-US" altLang="ja-JP" sz="1800" dirty="0">
                <a:solidFill>
                  <a:schemeClr val="accent5"/>
                </a:solidFill>
              </a:rPr>
              <a:t>SIMT</a:t>
            </a:r>
            <a:r>
              <a:rPr kumimoji="1" lang="ja-JP" altLang="en-US" sz="1800" dirty="0"/>
              <a:t>）</a:t>
            </a:r>
            <a:endParaRPr kumimoji="1" lang="en-US" altLang="ja-JP" sz="1800" dirty="0"/>
          </a:p>
          <a:p>
            <a:pPr lvl="2"/>
            <a:r>
              <a:rPr kumimoji="1" lang="ja-JP" altLang="en-US" sz="1800" dirty="0"/>
              <a:t>プログラミング・モデル：</a:t>
            </a:r>
            <a:r>
              <a:rPr kumimoji="1" lang="en-US" altLang="ja-JP" sz="1800" dirty="0"/>
              <a:t>Single Program Multiple Data (</a:t>
            </a:r>
            <a:r>
              <a:rPr kumimoji="1" lang="en-US" altLang="ja-JP" sz="1800" dirty="0">
                <a:solidFill>
                  <a:schemeClr val="accent5"/>
                </a:solidFill>
              </a:rPr>
              <a:t>SPMD</a:t>
            </a:r>
            <a:r>
              <a:rPr kumimoji="1" lang="en-US" altLang="ja-JP" sz="1800" dirty="0"/>
              <a:t>) </a:t>
            </a:r>
            <a:endParaRPr kumimoji="1" lang="ja-JP" altLang="en-US" sz="1800" dirty="0"/>
          </a:p>
          <a:p>
            <a:pPr lvl="1"/>
            <a:r>
              <a:rPr kumimoji="1" lang="en-US" altLang="ja-JP" sz="1800" dirty="0"/>
              <a:t>AMD </a:t>
            </a:r>
            <a:r>
              <a:rPr kumimoji="1" lang="ja-JP" altLang="en-US" sz="1800" dirty="0"/>
              <a:t>や </a:t>
            </a:r>
            <a:r>
              <a:rPr kumimoji="1" lang="en-US" altLang="ja-JP" sz="1800" dirty="0"/>
              <a:t>Intel </a:t>
            </a:r>
            <a:r>
              <a:rPr kumimoji="1" lang="ja-JP" altLang="en-US" sz="1800" dirty="0"/>
              <a:t>の </a:t>
            </a:r>
            <a:r>
              <a:rPr kumimoji="1" lang="en-US" altLang="ja-JP" sz="1800" dirty="0"/>
              <a:t>GPU </a:t>
            </a:r>
          </a:p>
          <a:p>
            <a:pPr lvl="2"/>
            <a:r>
              <a:rPr kumimoji="1" lang="ja-JP" altLang="en-US" sz="1800" dirty="0"/>
              <a:t>ハードウェア：　　　　　</a:t>
            </a:r>
            <a:r>
              <a:rPr kumimoji="1" lang="en-US" altLang="ja-JP" sz="1800" dirty="0"/>
              <a:t>SIMD </a:t>
            </a:r>
          </a:p>
          <a:p>
            <a:pPr lvl="2"/>
            <a:r>
              <a:rPr kumimoji="1" lang="ja-JP" altLang="en-US" sz="1800" dirty="0"/>
              <a:t>プログラミング・モデル：「</a:t>
            </a:r>
            <a:r>
              <a:rPr kumimoji="1" lang="en-US" altLang="ja-JP" sz="1800" dirty="0"/>
              <a:t>SIMD</a:t>
            </a:r>
            <a:r>
              <a:rPr kumimoji="1" lang="ja-JP" altLang="en-US" sz="1800" dirty="0"/>
              <a:t>命令」と呼ぶ形式の命令</a:t>
            </a:r>
            <a:endParaRPr kumimoji="1" lang="en-US" altLang="ja-JP" sz="1800" dirty="0"/>
          </a:p>
          <a:p>
            <a:pPr lvl="1"/>
            <a:endParaRPr kumimoji="1" lang="en-US" altLang="ja-JP" sz="1800" dirty="0"/>
          </a:p>
          <a:p>
            <a:pPr lvl="2"/>
            <a:r>
              <a:rPr kumimoji="1" lang="ja-JP" altLang="en-US" sz="1800" dirty="0"/>
              <a:t>（</a:t>
            </a:r>
            <a:r>
              <a:rPr kumimoji="1" lang="en-US" altLang="ja-JP" sz="1800" dirty="0"/>
              <a:t>AMD/Intel </a:t>
            </a:r>
            <a:r>
              <a:rPr kumimoji="1" lang="ja-JP" altLang="en-US" sz="1800" dirty="0"/>
              <a:t>でも </a:t>
            </a:r>
            <a:r>
              <a:rPr kumimoji="1" lang="en-US" altLang="ja-JP" sz="1800" dirty="0"/>
              <a:t>SPMD </a:t>
            </a:r>
            <a:r>
              <a:rPr kumimoji="1" lang="ja-JP" altLang="en-US" sz="1800" dirty="0"/>
              <a:t>モデルにより書かれたプログラムをコンパイラによって </a:t>
            </a:r>
            <a:r>
              <a:rPr kumimoji="1" lang="en-US" altLang="ja-JP" sz="1800" dirty="0"/>
              <a:t>SIMD </a:t>
            </a:r>
            <a:r>
              <a:rPr kumimoji="1" lang="ja-JP" altLang="en-US" sz="1800" dirty="0"/>
              <a:t>命令に変換して実行することが行われる</a:t>
            </a:r>
          </a:p>
        </p:txBody>
      </p:sp>
      <p:graphicFrame>
        <p:nvGraphicFramePr>
          <p:cNvPr id="4" name="表 4">
            <a:extLst>
              <a:ext uri="{FF2B5EF4-FFF2-40B4-BE49-F238E27FC236}">
                <a16:creationId xmlns:a16="http://schemas.microsoft.com/office/drawing/2014/main" id="{1395128E-22B7-9506-ACB8-26932F7BAF82}"/>
              </a:ext>
            </a:extLst>
          </p:cNvPr>
          <p:cNvGraphicFramePr>
            <a:graphicFrameLocks noGrp="1"/>
          </p:cNvGraphicFramePr>
          <p:nvPr>
            <p:extLst>
              <p:ext uri="{D42A27DB-BD31-4B8C-83A1-F6EECF244321}">
                <p14:modId xmlns:p14="http://schemas.microsoft.com/office/powerpoint/2010/main" val="2346071794"/>
              </p:ext>
            </p:extLst>
          </p:nvPr>
        </p:nvGraphicFramePr>
        <p:xfrm>
          <a:off x="1781969" y="5229020"/>
          <a:ext cx="5400060" cy="1440016"/>
        </p:xfrm>
        <a:graphic>
          <a:graphicData uri="http://schemas.openxmlformats.org/drawingml/2006/table">
            <a:tbl>
              <a:tblPr firstRow="1" bandRow="1">
                <a:tableStyleId>{FABFCF23-3B69-468F-B69F-88F6DE6A72F2}</a:tableStyleId>
              </a:tblPr>
              <a:tblGrid>
                <a:gridCol w="2000022">
                  <a:extLst>
                    <a:ext uri="{9D8B030D-6E8A-4147-A177-3AD203B41FA5}">
                      <a16:colId xmlns:a16="http://schemas.microsoft.com/office/drawing/2014/main" val="2474819552"/>
                    </a:ext>
                  </a:extLst>
                </a:gridCol>
                <a:gridCol w="1600018">
                  <a:extLst>
                    <a:ext uri="{9D8B030D-6E8A-4147-A177-3AD203B41FA5}">
                      <a16:colId xmlns:a16="http://schemas.microsoft.com/office/drawing/2014/main" val="589697386"/>
                    </a:ext>
                  </a:extLst>
                </a:gridCol>
                <a:gridCol w="1800020">
                  <a:extLst>
                    <a:ext uri="{9D8B030D-6E8A-4147-A177-3AD203B41FA5}">
                      <a16:colId xmlns:a16="http://schemas.microsoft.com/office/drawing/2014/main" val="632973427"/>
                    </a:ext>
                  </a:extLst>
                </a:gridCol>
              </a:tblGrid>
              <a:tr h="370840">
                <a:tc>
                  <a:txBody>
                    <a:bodyPr/>
                    <a:lstStyle/>
                    <a:p>
                      <a:endParaRPr kumimoji="1" lang="ja-JP" altLang="en-US" dirty="0"/>
                    </a:p>
                  </a:txBody>
                  <a:tcPr/>
                </a:tc>
                <a:tc>
                  <a:txBody>
                    <a:bodyPr/>
                    <a:lstStyle/>
                    <a:p>
                      <a:r>
                        <a:rPr kumimoji="1" lang="ja-JP" altLang="en-US" sz="1050" dirty="0"/>
                        <a:t>ハードウェアの方式</a:t>
                      </a:r>
                    </a:p>
                  </a:txBody>
                  <a:tcPr anchor="ctr"/>
                </a:tc>
                <a:tc>
                  <a:txBody>
                    <a:bodyPr/>
                    <a:lstStyle/>
                    <a:p>
                      <a:r>
                        <a:rPr kumimoji="1" lang="ja-JP" altLang="en-US" sz="1050" dirty="0"/>
                        <a:t>プログラミング・モデル</a:t>
                      </a:r>
                    </a:p>
                  </a:txBody>
                  <a:tcPr anchor="ctr"/>
                </a:tc>
                <a:extLst>
                  <a:ext uri="{0D108BD9-81ED-4DB2-BD59-A6C34878D82A}">
                    <a16:rowId xmlns:a16="http://schemas.microsoft.com/office/drawing/2014/main" val="1478207885"/>
                  </a:ext>
                </a:extLst>
              </a:tr>
              <a:tr h="349168">
                <a:tc>
                  <a:txBody>
                    <a:bodyPr/>
                    <a:lstStyle/>
                    <a:p>
                      <a:r>
                        <a:rPr kumimoji="1" lang="en-US" altLang="ja-JP" sz="1400" dirty="0"/>
                        <a:t>NVIDIA (Volta)</a:t>
                      </a:r>
                      <a:endParaRPr kumimoji="1" lang="ja-JP" altLang="en-US" sz="1400" dirty="0"/>
                    </a:p>
                  </a:txBody>
                  <a:tcPr/>
                </a:tc>
                <a:tc>
                  <a:txBody>
                    <a:bodyPr/>
                    <a:lstStyle/>
                    <a:p>
                      <a:r>
                        <a:rPr kumimoji="1" lang="en-US" altLang="ja-JP" sz="1400" dirty="0"/>
                        <a:t>SIMT</a:t>
                      </a:r>
                      <a:endParaRPr kumimoji="1" lang="ja-JP" altLang="en-US" sz="1400" dirty="0"/>
                    </a:p>
                  </a:txBody>
                  <a:tcPr/>
                </a:tc>
                <a:tc>
                  <a:txBody>
                    <a:bodyPr/>
                    <a:lstStyle/>
                    <a:p>
                      <a:r>
                        <a:rPr kumimoji="1" lang="en-US" altLang="ja-JP" sz="1400" dirty="0"/>
                        <a:t>SPMD</a:t>
                      </a:r>
                      <a:endParaRPr kumimoji="1" lang="ja-JP" altLang="en-US" sz="1400" dirty="0"/>
                    </a:p>
                  </a:txBody>
                  <a:tcPr/>
                </a:tc>
                <a:extLst>
                  <a:ext uri="{0D108BD9-81ED-4DB2-BD59-A6C34878D82A}">
                    <a16:rowId xmlns:a16="http://schemas.microsoft.com/office/drawing/2014/main" val="1233978724"/>
                  </a:ext>
                </a:extLst>
              </a:tr>
              <a:tr h="349168">
                <a:tc>
                  <a:txBody>
                    <a:bodyPr/>
                    <a:lstStyle/>
                    <a:p>
                      <a:r>
                        <a:rPr kumimoji="1" lang="en-US" altLang="ja-JP" sz="1400" dirty="0"/>
                        <a:t>AMD (GCN,RDNA)</a:t>
                      </a:r>
                      <a:endParaRPr kumimoji="1" lang="ja-JP" altLang="en-US" sz="1400" dirty="0"/>
                    </a:p>
                  </a:txBody>
                  <a:tcPr/>
                </a:tc>
                <a:tc>
                  <a:txBody>
                    <a:bodyPr/>
                    <a:lstStyle/>
                    <a:p>
                      <a:r>
                        <a:rPr kumimoji="1" lang="en-US" altLang="ja-JP" sz="1400" dirty="0"/>
                        <a:t>SIMD</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SPMD/SIMD </a:t>
                      </a:r>
                      <a:r>
                        <a:rPr kumimoji="1" lang="ja-JP" altLang="en-US" sz="1400" dirty="0"/>
                        <a:t>命令</a:t>
                      </a:r>
                    </a:p>
                  </a:txBody>
                  <a:tcPr/>
                </a:tc>
                <a:extLst>
                  <a:ext uri="{0D108BD9-81ED-4DB2-BD59-A6C34878D82A}">
                    <a16:rowId xmlns:a16="http://schemas.microsoft.com/office/drawing/2014/main" val="2142266725"/>
                  </a:ext>
                </a:extLst>
              </a:tr>
              <a:tr h="370840">
                <a:tc>
                  <a:txBody>
                    <a:bodyPr/>
                    <a:lstStyle/>
                    <a:p>
                      <a:r>
                        <a:rPr kumimoji="1" lang="en-US" altLang="ja-JP" sz="1400" dirty="0"/>
                        <a:t>Intel (GEN)</a:t>
                      </a:r>
                      <a:endParaRPr kumimoji="1" lang="ja-JP" altLang="en-US" sz="1400" dirty="0"/>
                    </a:p>
                  </a:txBody>
                  <a:tcPr/>
                </a:tc>
                <a:tc>
                  <a:txBody>
                    <a:bodyPr/>
                    <a:lstStyle/>
                    <a:p>
                      <a:r>
                        <a:rPr kumimoji="1" lang="en-US" altLang="ja-JP" sz="1400" dirty="0"/>
                        <a:t>SIMD</a:t>
                      </a:r>
                      <a:endParaRPr kumimoji="1" lang="ja-JP" altLang="en-US" sz="1400" dirty="0"/>
                    </a:p>
                  </a:txBody>
                  <a:tcPr/>
                </a:tc>
                <a:tc>
                  <a:txBody>
                    <a:bodyPr/>
                    <a:lstStyle/>
                    <a:p>
                      <a:r>
                        <a:rPr kumimoji="1" lang="en-US" altLang="ja-JP" sz="1400" dirty="0"/>
                        <a:t>SPMD/SIMD </a:t>
                      </a:r>
                      <a:r>
                        <a:rPr kumimoji="1" lang="ja-JP" altLang="en-US" sz="1400" dirty="0"/>
                        <a:t>命令</a:t>
                      </a:r>
                    </a:p>
                  </a:txBody>
                  <a:tcPr/>
                </a:tc>
                <a:extLst>
                  <a:ext uri="{0D108BD9-81ED-4DB2-BD59-A6C34878D82A}">
                    <a16:rowId xmlns:a16="http://schemas.microsoft.com/office/drawing/2014/main" val="520195174"/>
                  </a:ext>
                </a:extLst>
              </a:tr>
            </a:tbl>
          </a:graphicData>
        </a:graphic>
      </p:graphicFrame>
    </p:spTree>
    <p:extLst>
      <p:ext uri="{BB962C8B-B14F-4D97-AF65-F5344CB8AC3E}">
        <p14:creationId xmlns:p14="http://schemas.microsoft.com/office/powerpoint/2010/main" val="472917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904ED-418C-EC2C-5CCF-DF6A86462FB6}"/>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83598408-3C03-62D1-7C8E-4FB135EE352A}"/>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a:t>
            </a:r>
            <a:endParaRPr kumimoji="1" lang="en-US" altLang="ja-JP" dirty="0"/>
          </a:p>
          <a:p>
            <a:pPr marL="457200" indent="-457200">
              <a:buFont typeface="+mj-lt"/>
              <a:buAutoNum type="arabicPeriod"/>
            </a:pPr>
            <a:r>
              <a:rPr kumimoji="1" lang="en-US" altLang="ja-JP" dirty="0"/>
              <a:t>SPMD </a:t>
            </a:r>
            <a:r>
              <a:rPr kumimoji="1" lang="ja-JP" altLang="en-US" dirty="0"/>
              <a:t>と </a:t>
            </a:r>
            <a:r>
              <a:rPr kumimoji="1" lang="en-US" altLang="ja-JP" dirty="0"/>
              <a:t>SIMT</a:t>
            </a:r>
            <a:endParaRPr kumimoji="1" lang="ja-JP" altLang="en-US" dirty="0"/>
          </a:p>
        </p:txBody>
      </p:sp>
    </p:spTree>
    <p:extLst>
      <p:ext uri="{BB962C8B-B14F-4D97-AF65-F5344CB8AC3E}">
        <p14:creationId xmlns:p14="http://schemas.microsoft.com/office/powerpoint/2010/main" val="3930271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94947-EED8-63E9-93C3-8684453AB1E6}"/>
              </a:ext>
            </a:extLst>
          </p:cNvPr>
          <p:cNvSpPr>
            <a:spLocks noGrp="1"/>
          </p:cNvSpPr>
          <p:nvPr>
            <p:ph type="title"/>
          </p:nvPr>
        </p:nvSpPr>
        <p:spPr/>
        <p:txBody>
          <a:bodyPr/>
          <a:lstStyle/>
          <a:p>
            <a:r>
              <a:rPr kumimoji="1" lang="ja-JP" altLang="en-US" dirty="0"/>
              <a:t>用語の定義</a:t>
            </a:r>
          </a:p>
        </p:txBody>
      </p:sp>
      <p:sp>
        <p:nvSpPr>
          <p:cNvPr id="3" name="テキスト プレースホルダー 2">
            <a:extLst>
              <a:ext uri="{FF2B5EF4-FFF2-40B4-BE49-F238E27FC236}">
                <a16:creationId xmlns:a16="http://schemas.microsoft.com/office/drawing/2014/main" id="{15E867FF-B702-6E0A-1E33-EEF37A6ED47C}"/>
              </a:ext>
            </a:extLst>
          </p:cNvPr>
          <p:cNvSpPr>
            <a:spLocks noGrp="1"/>
          </p:cNvSpPr>
          <p:nvPr>
            <p:ph type="body" sz="quarter" idx="10"/>
          </p:nvPr>
        </p:nvSpPr>
        <p:spPr/>
        <p:txBody>
          <a:bodyPr/>
          <a:lstStyle/>
          <a:p>
            <a:r>
              <a:rPr kumimoji="1" lang="en-US" altLang="ja-JP" dirty="0"/>
              <a:t>SIMD </a:t>
            </a:r>
            <a:r>
              <a:rPr kumimoji="1" lang="ja-JP" altLang="en-US" dirty="0"/>
              <a:t>プロセッサ：</a:t>
            </a:r>
            <a:endParaRPr kumimoji="1" lang="en-US" altLang="ja-JP" dirty="0"/>
          </a:p>
          <a:p>
            <a:pPr lvl="1"/>
            <a:r>
              <a:rPr kumimoji="1" lang="ja-JP" altLang="en-US" dirty="0"/>
              <a:t>１つの命令を解釈し，複数のデータに対して同じ演算を同時に行うハードウェア</a:t>
            </a:r>
            <a:endParaRPr kumimoji="1" lang="en-US" altLang="ja-JP" dirty="0"/>
          </a:p>
          <a:p>
            <a:r>
              <a:rPr kumimoji="1" lang="en-US" altLang="ja-JP" dirty="0">
                <a:solidFill>
                  <a:schemeClr val="accent5"/>
                </a:solidFill>
              </a:rPr>
              <a:t>SIMD </a:t>
            </a:r>
            <a:r>
              <a:rPr kumimoji="1" lang="ja-JP" altLang="en-US" dirty="0">
                <a:solidFill>
                  <a:schemeClr val="accent5"/>
                </a:solidFill>
              </a:rPr>
              <a:t>命令：</a:t>
            </a:r>
            <a:endParaRPr kumimoji="1" lang="en-US" altLang="ja-JP" dirty="0">
              <a:solidFill>
                <a:schemeClr val="accent5"/>
              </a:solidFill>
            </a:endParaRPr>
          </a:p>
          <a:p>
            <a:pPr lvl="1"/>
            <a:r>
              <a:rPr kumimoji="1" lang="en-US" altLang="ja-JP" dirty="0"/>
              <a:t>SIMD </a:t>
            </a:r>
            <a:r>
              <a:rPr kumimoji="1" lang="ja-JP" altLang="en-US" dirty="0"/>
              <a:t>プロセッサ上で複数のデータを対象に同時に演算を行う命令</a:t>
            </a:r>
            <a:endParaRPr kumimoji="1" lang="en-US" altLang="ja-JP" dirty="0"/>
          </a:p>
          <a:p>
            <a:r>
              <a:rPr kumimoji="1" lang="ja-JP" altLang="en-US" dirty="0"/>
              <a:t>まぎらわしい：</a:t>
            </a:r>
            <a:endParaRPr kumimoji="1" lang="en-US" altLang="ja-JP" dirty="0"/>
          </a:p>
          <a:p>
            <a:pPr lvl="1"/>
            <a:r>
              <a:rPr kumimoji="1" lang="ja-JP" altLang="en-US" dirty="0"/>
              <a:t>「</a:t>
            </a:r>
            <a:r>
              <a:rPr kumimoji="1" lang="en-US" altLang="ja-JP" dirty="0"/>
              <a:t>SIMD</a:t>
            </a:r>
            <a:r>
              <a:rPr kumimoji="1" lang="ja-JP" altLang="en-US" dirty="0"/>
              <a:t>（プロセッサ）」はハードウェアの構成方式だが，</a:t>
            </a:r>
            <a:endParaRPr kumimoji="1" lang="en-US" altLang="ja-JP" dirty="0"/>
          </a:p>
          <a:p>
            <a:pPr lvl="1"/>
            <a:r>
              <a:rPr kumimoji="1" lang="ja-JP" altLang="en-US" dirty="0"/>
              <a:t>「</a:t>
            </a:r>
            <a:r>
              <a:rPr kumimoji="1" lang="en-US" altLang="ja-JP" dirty="0"/>
              <a:t>SIMD </a:t>
            </a:r>
            <a:r>
              <a:rPr kumimoji="1" lang="ja-JP" altLang="en-US" dirty="0"/>
              <a:t>命令」は命令の表現方式を意味することに注意</a:t>
            </a:r>
          </a:p>
        </p:txBody>
      </p:sp>
    </p:spTree>
    <p:extLst>
      <p:ext uri="{BB962C8B-B14F-4D97-AF65-F5344CB8AC3E}">
        <p14:creationId xmlns:p14="http://schemas.microsoft.com/office/powerpoint/2010/main" val="1112585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B1FD118D-4EE7-EDD3-3A52-2BAC930B14BF}"/>
              </a:ext>
            </a:extLst>
          </p:cNvPr>
          <p:cNvSpPr/>
          <p:nvPr/>
        </p:nvSpPr>
        <p:spPr bwMode="auto">
          <a:xfrm>
            <a:off x="5292008"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28" name="正方形/長方形 27">
            <a:extLst>
              <a:ext uri="{FF2B5EF4-FFF2-40B4-BE49-F238E27FC236}">
                <a16:creationId xmlns:a16="http://schemas.microsoft.com/office/drawing/2014/main" id="{6C52A55C-936B-6A5A-800B-733E8A917314}"/>
              </a:ext>
            </a:extLst>
          </p:cNvPr>
          <p:cNvSpPr/>
          <p:nvPr/>
        </p:nvSpPr>
        <p:spPr bwMode="auto">
          <a:xfrm>
            <a:off x="6012016"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2</a:t>
            </a:r>
            <a:endParaRPr kumimoji="1" lang="ja-JP" altLang="en-US" sz="1200" dirty="0">
              <a:solidFill>
                <a:schemeClr val="tx1">
                  <a:lumMod val="75000"/>
                  <a:lumOff val="25000"/>
                </a:schemeClr>
              </a:solidFill>
              <a:latin typeface="+mn-ea"/>
            </a:endParaRPr>
          </a:p>
        </p:txBody>
      </p:sp>
      <p:sp>
        <p:nvSpPr>
          <p:cNvPr id="29" name="正方形/長方形 28">
            <a:extLst>
              <a:ext uri="{FF2B5EF4-FFF2-40B4-BE49-F238E27FC236}">
                <a16:creationId xmlns:a16="http://schemas.microsoft.com/office/drawing/2014/main" id="{C177AE27-DE5F-70E4-537F-280299615971}"/>
              </a:ext>
            </a:extLst>
          </p:cNvPr>
          <p:cNvSpPr/>
          <p:nvPr/>
        </p:nvSpPr>
        <p:spPr bwMode="auto">
          <a:xfrm>
            <a:off x="6732024"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30" name="正方形/長方形 29">
            <a:extLst>
              <a:ext uri="{FF2B5EF4-FFF2-40B4-BE49-F238E27FC236}">
                <a16:creationId xmlns:a16="http://schemas.microsoft.com/office/drawing/2014/main" id="{6BA309C6-1C72-8CCB-D0EF-A97A3CBA5D6A}"/>
              </a:ext>
            </a:extLst>
          </p:cNvPr>
          <p:cNvSpPr/>
          <p:nvPr/>
        </p:nvSpPr>
        <p:spPr bwMode="auto">
          <a:xfrm>
            <a:off x="7452032"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157E3D3-3860-D5B4-6C1D-F3F9DE6A1FBE}"/>
              </a:ext>
            </a:extLst>
          </p:cNvPr>
          <p:cNvSpPr>
            <a:spLocks noGrp="1"/>
          </p:cNvSpPr>
          <p:nvPr>
            <p:ph type="title"/>
          </p:nvPr>
        </p:nvSpPr>
        <p:spPr/>
        <p:txBody>
          <a:bodyPr/>
          <a:lstStyle/>
          <a:p>
            <a:r>
              <a:rPr kumimoji="1" lang="en-US" altLang="ja-JP" dirty="0"/>
              <a:t>SIMD </a:t>
            </a:r>
            <a:r>
              <a:rPr kumimoji="1" lang="ja-JP" altLang="en-US" dirty="0"/>
              <a:t>命令：複数のデータを対象に同時に演算を行う</a:t>
            </a:r>
          </a:p>
        </p:txBody>
      </p:sp>
      <p:sp>
        <p:nvSpPr>
          <p:cNvPr id="3" name="テキスト プレースホルダー 2">
            <a:extLst>
              <a:ext uri="{FF2B5EF4-FFF2-40B4-BE49-F238E27FC236}">
                <a16:creationId xmlns:a16="http://schemas.microsoft.com/office/drawing/2014/main" id="{7329CFA1-5412-59B7-8A9C-AE1D6ADBF46A}"/>
              </a:ext>
            </a:extLst>
          </p:cNvPr>
          <p:cNvSpPr>
            <a:spLocks noGrp="1"/>
          </p:cNvSpPr>
          <p:nvPr>
            <p:ph type="body" sz="quarter" idx="10"/>
          </p:nvPr>
        </p:nvSpPr>
        <p:spPr>
          <a:xfrm>
            <a:off x="611956" y="1088975"/>
            <a:ext cx="4140046" cy="5310058"/>
          </a:xfrm>
        </p:spPr>
        <p:txBody>
          <a:bodyPr anchor="t"/>
          <a:lstStyle/>
          <a:p>
            <a:r>
              <a:rPr kumimoji="1" lang="ja-JP" altLang="en-US" dirty="0"/>
              <a:t>通常の命令（スカラ命令）</a:t>
            </a:r>
            <a:endParaRPr kumimoji="1" lang="en-US" altLang="ja-JP" dirty="0"/>
          </a:p>
          <a:p>
            <a:pPr lvl="1"/>
            <a:r>
              <a:rPr lang="en-US" altLang="ja-JP" dirty="0">
                <a:solidFill>
                  <a:schemeClr val="accent5"/>
                </a:solidFill>
              </a:rPr>
              <a:t>add x1</a:t>
            </a:r>
            <a:r>
              <a:rPr lang="ja-JP" altLang="en-US" dirty="0">
                <a:solidFill>
                  <a:schemeClr val="accent5"/>
                </a:solidFill>
              </a:rPr>
              <a:t>←</a:t>
            </a:r>
            <a:r>
              <a:rPr lang="en-US" altLang="ja-JP" dirty="0">
                <a:solidFill>
                  <a:schemeClr val="accent5"/>
                </a:solidFill>
              </a:rPr>
              <a:t>x2+x3</a:t>
            </a:r>
          </a:p>
          <a:p>
            <a:pPr lvl="1"/>
            <a:endParaRPr lang="en-US" altLang="ja-JP" dirty="0"/>
          </a:p>
          <a:p>
            <a:pPr lvl="1"/>
            <a:endParaRPr lang="en-US" altLang="ja-JP" dirty="0"/>
          </a:p>
          <a:p>
            <a:pPr lvl="1"/>
            <a:endParaRPr lang="en-US" altLang="ja-JP" dirty="0"/>
          </a:p>
          <a:p>
            <a:r>
              <a:rPr kumimoji="1" lang="en-US" altLang="ja-JP" dirty="0"/>
              <a:t>SIMD </a:t>
            </a:r>
            <a:r>
              <a:rPr kumimoji="1" lang="ja-JP" altLang="en-US" dirty="0"/>
              <a:t>命令</a:t>
            </a:r>
            <a:endParaRPr kumimoji="1" lang="en-US" altLang="ja-JP" dirty="0"/>
          </a:p>
          <a:p>
            <a:pPr lvl="1"/>
            <a:r>
              <a:rPr lang="en-US" altLang="ja-JP" dirty="0">
                <a:solidFill>
                  <a:schemeClr val="accent5"/>
                </a:solidFill>
              </a:rPr>
              <a:t>add_x4 v1</a:t>
            </a:r>
            <a:r>
              <a:rPr lang="ja-JP" altLang="en-US" dirty="0">
                <a:solidFill>
                  <a:schemeClr val="accent5"/>
                </a:solidFill>
              </a:rPr>
              <a:t>←</a:t>
            </a:r>
            <a:r>
              <a:rPr lang="en-US" altLang="ja-JP" dirty="0">
                <a:solidFill>
                  <a:schemeClr val="accent5"/>
                </a:solidFill>
              </a:rPr>
              <a:t>v2+v3</a:t>
            </a:r>
          </a:p>
          <a:p>
            <a:pPr lvl="1"/>
            <a:r>
              <a:rPr kumimoji="1" lang="en-US" altLang="ja-JP" dirty="0"/>
              <a:t>v1~v3 </a:t>
            </a:r>
            <a:r>
              <a:rPr kumimoji="1" lang="ja-JP" altLang="en-US" dirty="0"/>
              <a:t>は１つのレジスタに</a:t>
            </a:r>
            <a:br>
              <a:rPr kumimoji="1" lang="en-US" altLang="ja-JP" dirty="0"/>
            </a:br>
            <a:r>
              <a:rPr kumimoji="1" lang="ja-JP" altLang="en-US" dirty="0"/>
              <a:t>４つの値が入ったレジスタ</a:t>
            </a:r>
            <a:endParaRPr kumimoji="1" lang="en-US" altLang="ja-JP" dirty="0"/>
          </a:p>
          <a:p>
            <a:pPr lvl="1"/>
            <a:r>
              <a:rPr kumimoji="1" lang="en-US" altLang="ja-JP" dirty="0"/>
              <a:t>SIMD </a:t>
            </a:r>
            <a:r>
              <a:rPr kumimoji="1" lang="ja-JP" altLang="en-US" dirty="0"/>
              <a:t>レジスタやベクトルレジスタと呼ばれる</a:t>
            </a:r>
          </a:p>
        </p:txBody>
      </p:sp>
      <p:sp>
        <p:nvSpPr>
          <p:cNvPr id="4" name="正方形/長方形 3">
            <a:extLst>
              <a:ext uri="{FF2B5EF4-FFF2-40B4-BE49-F238E27FC236}">
                <a16:creationId xmlns:a16="http://schemas.microsoft.com/office/drawing/2014/main" id="{94EC5277-0B1D-22AD-15D6-AAA45E29C651}"/>
              </a:ext>
            </a:extLst>
          </p:cNvPr>
          <p:cNvSpPr/>
          <p:nvPr/>
        </p:nvSpPr>
        <p:spPr bwMode="auto">
          <a:xfrm>
            <a:off x="5292008" y="1628980"/>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64C15523-E7AB-7E9D-64FD-EF5935EC3F3A}"/>
              </a:ext>
            </a:extLst>
          </p:cNvPr>
          <p:cNvSpPr/>
          <p:nvPr/>
        </p:nvSpPr>
        <p:spPr bwMode="auto">
          <a:xfrm>
            <a:off x="5292008"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tx1">
                    <a:lumMod val="75000"/>
                    <a:lumOff val="25000"/>
                  </a:schemeClr>
                </a:solidFill>
                <a:latin typeface="+mn-ea"/>
              </a:rPr>
              <a:t>5</a:t>
            </a:r>
            <a:endParaRPr kumimoji="1" lang="ja-JP" altLang="en-US" sz="1200" dirty="0">
              <a:solidFill>
                <a:schemeClr val="tx1">
                  <a:lumMod val="75000"/>
                  <a:lumOff val="25000"/>
                </a:schemeClr>
              </a:solidFill>
              <a:latin typeface="+mn-ea"/>
            </a:endParaRPr>
          </a:p>
        </p:txBody>
      </p:sp>
      <p:sp>
        <p:nvSpPr>
          <p:cNvPr id="6" name="正方形/長方形 5">
            <a:extLst>
              <a:ext uri="{FF2B5EF4-FFF2-40B4-BE49-F238E27FC236}">
                <a16:creationId xmlns:a16="http://schemas.microsoft.com/office/drawing/2014/main" id="{713E69E7-BF77-1319-9E8C-41F4ABC2C0FC}"/>
              </a:ext>
            </a:extLst>
          </p:cNvPr>
          <p:cNvSpPr/>
          <p:nvPr/>
        </p:nvSpPr>
        <p:spPr bwMode="auto">
          <a:xfrm>
            <a:off x="6012016"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0BEE12A6-6A81-3AA0-AFC3-FF5D648E35B7}"/>
              </a:ext>
            </a:extLst>
          </p:cNvPr>
          <p:cNvSpPr/>
          <p:nvPr/>
        </p:nvSpPr>
        <p:spPr bwMode="auto">
          <a:xfrm>
            <a:off x="6732024"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0</a:t>
            </a:r>
            <a:endParaRPr kumimoji="1" lang="ja-JP" altLang="en-US" sz="1200" dirty="0">
              <a:solidFill>
                <a:schemeClr val="tx1">
                  <a:lumMod val="75000"/>
                  <a:lumOff val="25000"/>
                </a:schemeClr>
              </a:solidFill>
              <a:latin typeface="+mn-ea"/>
            </a:endParaRPr>
          </a:p>
        </p:txBody>
      </p:sp>
      <p:sp>
        <p:nvSpPr>
          <p:cNvPr id="8" name="正方形/長方形 7">
            <a:extLst>
              <a:ext uri="{FF2B5EF4-FFF2-40B4-BE49-F238E27FC236}">
                <a16:creationId xmlns:a16="http://schemas.microsoft.com/office/drawing/2014/main" id="{6CA68225-DFC9-4C73-8EBA-F6C1FE2DB988}"/>
              </a:ext>
            </a:extLst>
          </p:cNvPr>
          <p:cNvSpPr/>
          <p:nvPr/>
        </p:nvSpPr>
        <p:spPr bwMode="auto">
          <a:xfrm>
            <a:off x="5292008" y="1088974"/>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5</a:t>
            </a:r>
            <a:endParaRPr kumimoji="1" lang="ja-JP" altLang="en-US" sz="1200" dirty="0">
              <a:solidFill>
                <a:schemeClr val="tx1">
                  <a:lumMod val="75000"/>
                  <a:lumOff val="25000"/>
                </a:schemeClr>
              </a:solidFill>
              <a:latin typeface="+mn-ea"/>
            </a:endParaRPr>
          </a:p>
        </p:txBody>
      </p:sp>
      <p:sp>
        <p:nvSpPr>
          <p:cNvPr id="9" name="フリーフォーム 10">
            <a:extLst>
              <a:ext uri="{FF2B5EF4-FFF2-40B4-BE49-F238E27FC236}">
                <a16:creationId xmlns:a16="http://schemas.microsoft.com/office/drawing/2014/main" id="{3AF938B5-AC10-2972-1193-85B53789F7E4}"/>
              </a:ext>
            </a:extLst>
          </p:cNvPr>
          <p:cNvSpPr>
            <a:spLocks noChangeArrowheads="1"/>
          </p:cNvSpPr>
          <p:nvPr/>
        </p:nvSpPr>
        <p:spPr bwMode="auto">
          <a:xfrm flipH="1">
            <a:off x="5292008" y="216898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sp>
        <p:nvSpPr>
          <p:cNvPr id="10" name="正方形/長方形 9">
            <a:extLst>
              <a:ext uri="{FF2B5EF4-FFF2-40B4-BE49-F238E27FC236}">
                <a16:creationId xmlns:a16="http://schemas.microsoft.com/office/drawing/2014/main" id="{FEF77EB7-05F9-3887-64F4-E1F3C2989D92}"/>
              </a:ext>
            </a:extLst>
          </p:cNvPr>
          <p:cNvSpPr/>
          <p:nvPr/>
        </p:nvSpPr>
        <p:spPr bwMode="auto">
          <a:xfrm>
            <a:off x="5292008" y="2708992"/>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8</a:t>
            </a:r>
            <a:endParaRPr kumimoji="1" lang="ja-JP" altLang="en-US" sz="1200" dirty="0">
              <a:solidFill>
                <a:schemeClr val="tx1">
                  <a:lumMod val="75000"/>
                  <a:lumOff val="25000"/>
                </a:schemeClr>
              </a:solidFill>
              <a:latin typeface="+mn-ea"/>
            </a:endParaRPr>
          </a:p>
        </p:txBody>
      </p:sp>
      <p:cxnSp>
        <p:nvCxnSpPr>
          <p:cNvPr id="12" name="直線矢印コネクタ 11">
            <a:extLst>
              <a:ext uri="{FF2B5EF4-FFF2-40B4-BE49-F238E27FC236}">
                <a16:creationId xmlns:a16="http://schemas.microsoft.com/office/drawing/2014/main" id="{C2102F06-2085-83B7-5FCC-722E130C89F8}"/>
              </a:ext>
            </a:extLst>
          </p:cNvPr>
          <p:cNvCxnSpPr>
            <a:cxnSpLocks/>
          </p:cNvCxnSpPr>
          <p:nvPr/>
        </p:nvCxnSpPr>
        <p:spPr bwMode="auto">
          <a:xfrm>
            <a:off x="5472010" y="1448978"/>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B7621F2A-AB16-BB73-5113-5ECEA170384C}"/>
              </a:ext>
            </a:extLst>
          </p:cNvPr>
          <p:cNvCxnSpPr>
            <a:cxnSpLocks/>
          </p:cNvCxnSpPr>
          <p:nvPr/>
        </p:nvCxnSpPr>
        <p:spPr bwMode="auto">
          <a:xfrm>
            <a:off x="5832014" y="1988984"/>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17" name="直線矢印コネクタ 16">
            <a:extLst>
              <a:ext uri="{FF2B5EF4-FFF2-40B4-BE49-F238E27FC236}">
                <a16:creationId xmlns:a16="http://schemas.microsoft.com/office/drawing/2014/main" id="{343A1067-8E1A-1BF4-457C-AF4BC421A19C}"/>
              </a:ext>
            </a:extLst>
          </p:cNvPr>
          <p:cNvCxnSpPr>
            <a:cxnSpLocks/>
          </p:cNvCxnSpPr>
          <p:nvPr/>
        </p:nvCxnSpPr>
        <p:spPr bwMode="auto">
          <a:xfrm>
            <a:off x="5652012" y="2528990"/>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18" name="正方形/長方形 17">
            <a:extLst>
              <a:ext uri="{FF2B5EF4-FFF2-40B4-BE49-F238E27FC236}">
                <a16:creationId xmlns:a16="http://schemas.microsoft.com/office/drawing/2014/main" id="{94187A71-12EA-AFCE-D44D-39CF1DF3D2AE}"/>
              </a:ext>
            </a:extLst>
          </p:cNvPr>
          <p:cNvSpPr/>
          <p:nvPr/>
        </p:nvSpPr>
        <p:spPr bwMode="auto">
          <a:xfrm>
            <a:off x="4932004" y="1088974"/>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x2</a:t>
            </a:r>
            <a:endParaRPr kumimoji="1" lang="ja-JP" altLang="en-US" sz="1200" dirty="0">
              <a:solidFill>
                <a:schemeClr val="tx1">
                  <a:lumMod val="75000"/>
                  <a:lumOff val="25000"/>
                </a:schemeClr>
              </a:solidFill>
              <a:latin typeface="+mn-ea"/>
            </a:endParaRPr>
          </a:p>
        </p:txBody>
      </p:sp>
      <p:sp>
        <p:nvSpPr>
          <p:cNvPr id="19" name="正方形/長方形 18">
            <a:extLst>
              <a:ext uri="{FF2B5EF4-FFF2-40B4-BE49-F238E27FC236}">
                <a16:creationId xmlns:a16="http://schemas.microsoft.com/office/drawing/2014/main" id="{6CBA4491-F028-B070-4E0B-E7D1AF47809A}"/>
              </a:ext>
            </a:extLst>
          </p:cNvPr>
          <p:cNvSpPr/>
          <p:nvPr/>
        </p:nvSpPr>
        <p:spPr bwMode="auto">
          <a:xfrm>
            <a:off x="4932004" y="1628980"/>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x3</a:t>
            </a:r>
            <a:endParaRPr kumimoji="1" lang="ja-JP" altLang="en-US" sz="1200" dirty="0">
              <a:solidFill>
                <a:schemeClr val="tx1">
                  <a:lumMod val="75000"/>
                  <a:lumOff val="25000"/>
                </a:schemeClr>
              </a:solidFill>
              <a:latin typeface="+mn-ea"/>
            </a:endParaRPr>
          </a:p>
        </p:txBody>
      </p:sp>
      <p:sp>
        <p:nvSpPr>
          <p:cNvPr id="20" name="正方形/長方形 19">
            <a:extLst>
              <a:ext uri="{FF2B5EF4-FFF2-40B4-BE49-F238E27FC236}">
                <a16:creationId xmlns:a16="http://schemas.microsoft.com/office/drawing/2014/main" id="{A15D831C-227C-A4D2-6A6D-B442763F8778}"/>
              </a:ext>
            </a:extLst>
          </p:cNvPr>
          <p:cNvSpPr/>
          <p:nvPr/>
        </p:nvSpPr>
        <p:spPr bwMode="auto">
          <a:xfrm>
            <a:off x="4932004" y="2708992"/>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x1</a:t>
            </a:r>
            <a:endParaRPr kumimoji="1" lang="ja-JP" altLang="en-US" sz="1200"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D4F67FD0-4732-F3E4-A709-F3AD9289D3E8}"/>
              </a:ext>
            </a:extLst>
          </p:cNvPr>
          <p:cNvSpPr/>
          <p:nvPr/>
        </p:nvSpPr>
        <p:spPr bwMode="auto">
          <a:xfrm>
            <a:off x="7452032"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7</a:t>
            </a:r>
            <a:endParaRPr kumimoji="1" lang="ja-JP" altLang="en-US" sz="1200" dirty="0">
              <a:solidFill>
                <a:schemeClr val="tx1">
                  <a:lumMod val="75000"/>
                  <a:lumOff val="25000"/>
                </a:schemeClr>
              </a:solidFill>
              <a:latin typeface="+mn-ea"/>
            </a:endParaRPr>
          </a:p>
        </p:txBody>
      </p:sp>
      <p:sp>
        <p:nvSpPr>
          <p:cNvPr id="22" name="フリーフォーム 10">
            <a:extLst>
              <a:ext uri="{FF2B5EF4-FFF2-40B4-BE49-F238E27FC236}">
                <a16:creationId xmlns:a16="http://schemas.microsoft.com/office/drawing/2014/main" id="{5F98CC11-A744-557B-8620-0A447F29A48B}"/>
              </a:ext>
            </a:extLst>
          </p:cNvPr>
          <p:cNvSpPr>
            <a:spLocks noChangeArrowheads="1"/>
          </p:cNvSpPr>
          <p:nvPr/>
        </p:nvSpPr>
        <p:spPr bwMode="auto">
          <a:xfrm flipH="1">
            <a:off x="5292008"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23" name="直線矢印コネクタ 22">
            <a:extLst>
              <a:ext uri="{FF2B5EF4-FFF2-40B4-BE49-F238E27FC236}">
                <a16:creationId xmlns:a16="http://schemas.microsoft.com/office/drawing/2014/main" id="{80AD6A65-CEF8-48C1-FEFB-F3C5E40050C0}"/>
              </a:ext>
            </a:extLst>
          </p:cNvPr>
          <p:cNvCxnSpPr>
            <a:cxnSpLocks/>
          </p:cNvCxnSpPr>
          <p:nvPr/>
        </p:nvCxnSpPr>
        <p:spPr bwMode="auto">
          <a:xfrm>
            <a:off x="5472010"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24" name="直線矢印コネクタ 23">
            <a:extLst>
              <a:ext uri="{FF2B5EF4-FFF2-40B4-BE49-F238E27FC236}">
                <a16:creationId xmlns:a16="http://schemas.microsoft.com/office/drawing/2014/main" id="{45D11F89-5254-5E09-C25A-C6F0C270FD9A}"/>
              </a:ext>
            </a:extLst>
          </p:cNvPr>
          <p:cNvCxnSpPr>
            <a:cxnSpLocks/>
          </p:cNvCxnSpPr>
          <p:nvPr/>
        </p:nvCxnSpPr>
        <p:spPr bwMode="auto">
          <a:xfrm>
            <a:off x="5832014"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25" name="直線矢印コネクタ 24">
            <a:extLst>
              <a:ext uri="{FF2B5EF4-FFF2-40B4-BE49-F238E27FC236}">
                <a16:creationId xmlns:a16="http://schemas.microsoft.com/office/drawing/2014/main" id="{9ED8B9F0-CAF2-DEE2-5F80-0E481D595C2C}"/>
              </a:ext>
            </a:extLst>
          </p:cNvPr>
          <p:cNvCxnSpPr>
            <a:cxnSpLocks/>
          </p:cNvCxnSpPr>
          <p:nvPr/>
        </p:nvCxnSpPr>
        <p:spPr bwMode="auto">
          <a:xfrm>
            <a:off x="5652012"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26" name="正方形/長方形 25">
            <a:extLst>
              <a:ext uri="{FF2B5EF4-FFF2-40B4-BE49-F238E27FC236}">
                <a16:creationId xmlns:a16="http://schemas.microsoft.com/office/drawing/2014/main" id="{7EAD3CB9-B15C-BF7E-00DE-E68771CFFFE2}"/>
              </a:ext>
            </a:extLst>
          </p:cNvPr>
          <p:cNvSpPr/>
          <p:nvPr/>
        </p:nvSpPr>
        <p:spPr bwMode="auto">
          <a:xfrm>
            <a:off x="4932004" y="4059007"/>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v3</a:t>
            </a:r>
            <a:endParaRPr kumimoji="1" lang="ja-JP" altLang="en-US" sz="1200" dirty="0">
              <a:solidFill>
                <a:schemeClr val="tx1">
                  <a:lumMod val="75000"/>
                  <a:lumOff val="25000"/>
                </a:schemeClr>
              </a:solidFill>
              <a:latin typeface="+mn-ea"/>
            </a:endParaRPr>
          </a:p>
        </p:txBody>
      </p:sp>
      <p:sp>
        <p:nvSpPr>
          <p:cNvPr id="31" name="正方形/長方形 30">
            <a:extLst>
              <a:ext uri="{FF2B5EF4-FFF2-40B4-BE49-F238E27FC236}">
                <a16:creationId xmlns:a16="http://schemas.microsoft.com/office/drawing/2014/main" id="{F761EFF6-9B05-1ECF-0D01-E3A82C12AB3D}"/>
              </a:ext>
            </a:extLst>
          </p:cNvPr>
          <p:cNvSpPr/>
          <p:nvPr/>
        </p:nvSpPr>
        <p:spPr bwMode="auto">
          <a:xfrm>
            <a:off x="4932004" y="3519001"/>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v2</a:t>
            </a:r>
            <a:endParaRPr kumimoji="1" lang="ja-JP" altLang="en-US" sz="1200" dirty="0">
              <a:solidFill>
                <a:schemeClr val="tx1">
                  <a:lumMod val="75000"/>
                  <a:lumOff val="25000"/>
                </a:schemeClr>
              </a:solidFill>
              <a:latin typeface="+mn-ea"/>
            </a:endParaRPr>
          </a:p>
        </p:txBody>
      </p:sp>
      <p:sp>
        <p:nvSpPr>
          <p:cNvPr id="33" name="正方形/長方形 32">
            <a:extLst>
              <a:ext uri="{FF2B5EF4-FFF2-40B4-BE49-F238E27FC236}">
                <a16:creationId xmlns:a16="http://schemas.microsoft.com/office/drawing/2014/main" id="{E41C911B-8D85-2DB7-3999-BAF3A6B1E923}"/>
              </a:ext>
            </a:extLst>
          </p:cNvPr>
          <p:cNvSpPr/>
          <p:nvPr/>
        </p:nvSpPr>
        <p:spPr bwMode="auto">
          <a:xfrm>
            <a:off x="4932004" y="5139019"/>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v1</a:t>
            </a:r>
            <a:endParaRPr kumimoji="1" lang="ja-JP" altLang="en-US" sz="1200" dirty="0">
              <a:solidFill>
                <a:schemeClr val="tx1">
                  <a:lumMod val="75000"/>
                  <a:lumOff val="25000"/>
                </a:schemeClr>
              </a:solidFill>
              <a:latin typeface="+mn-ea"/>
            </a:endParaRPr>
          </a:p>
        </p:txBody>
      </p:sp>
      <p:sp>
        <p:nvSpPr>
          <p:cNvPr id="34" name="正方形/長方形 33">
            <a:extLst>
              <a:ext uri="{FF2B5EF4-FFF2-40B4-BE49-F238E27FC236}">
                <a16:creationId xmlns:a16="http://schemas.microsoft.com/office/drawing/2014/main" id="{539A654E-AB6B-48A8-2C5C-EE4CE613E089}"/>
              </a:ext>
            </a:extLst>
          </p:cNvPr>
          <p:cNvSpPr/>
          <p:nvPr/>
        </p:nvSpPr>
        <p:spPr bwMode="auto">
          <a:xfrm>
            <a:off x="5292008"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8</a:t>
            </a:r>
            <a:endParaRPr kumimoji="1" lang="ja-JP" altLang="en-US" sz="1200" dirty="0">
              <a:solidFill>
                <a:schemeClr val="tx1">
                  <a:lumMod val="75000"/>
                  <a:lumOff val="25000"/>
                </a:schemeClr>
              </a:solidFill>
              <a:latin typeface="+mn-ea"/>
            </a:endParaRPr>
          </a:p>
        </p:txBody>
      </p:sp>
      <p:sp>
        <p:nvSpPr>
          <p:cNvPr id="35" name="正方形/長方形 34">
            <a:extLst>
              <a:ext uri="{FF2B5EF4-FFF2-40B4-BE49-F238E27FC236}">
                <a16:creationId xmlns:a16="http://schemas.microsoft.com/office/drawing/2014/main" id="{3C9FA7E3-C5F6-211F-569D-F5CE492C0B06}"/>
              </a:ext>
            </a:extLst>
          </p:cNvPr>
          <p:cNvSpPr/>
          <p:nvPr/>
        </p:nvSpPr>
        <p:spPr bwMode="auto">
          <a:xfrm>
            <a:off x="6012016"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36" name="正方形/長方形 35">
            <a:extLst>
              <a:ext uri="{FF2B5EF4-FFF2-40B4-BE49-F238E27FC236}">
                <a16:creationId xmlns:a16="http://schemas.microsoft.com/office/drawing/2014/main" id="{8F8D4210-1085-81A5-EADE-FCD440E6CD5A}"/>
              </a:ext>
            </a:extLst>
          </p:cNvPr>
          <p:cNvSpPr/>
          <p:nvPr/>
        </p:nvSpPr>
        <p:spPr bwMode="auto">
          <a:xfrm>
            <a:off x="6732024"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37" name="正方形/長方形 36">
            <a:extLst>
              <a:ext uri="{FF2B5EF4-FFF2-40B4-BE49-F238E27FC236}">
                <a16:creationId xmlns:a16="http://schemas.microsoft.com/office/drawing/2014/main" id="{1628B6F5-48C8-444F-EC1E-58DD9597A108}"/>
              </a:ext>
            </a:extLst>
          </p:cNvPr>
          <p:cNvSpPr/>
          <p:nvPr/>
        </p:nvSpPr>
        <p:spPr bwMode="auto">
          <a:xfrm>
            <a:off x="7452032"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6</a:t>
            </a:r>
            <a:endParaRPr kumimoji="1" lang="ja-JP" altLang="en-US" sz="1200" dirty="0">
              <a:solidFill>
                <a:schemeClr val="tx1">
                  <a:lumMod val="75000"/>
                  <a:lumOff val="25000"/>
                </a:schemeClr>
              </a:solidFill>
              <a:latin typeface="+mn-ea"/>
            </a:endParaRPr>
          </a:p>
        </p:txBody>
      </p:sp>
      <p:sp>
        <p:nvSpPr>
          <p:cNvPr id="38" name="フリーフォーム 10">
            <a:extLst>
              <a:ext uri="{FF2B5EF4-FFF2-40B4-BE49-F238E27FC236}">
                <a16:creationId xmlns:a16="http://schemas.microsoft.com/office/drawing/2014/main" id="{0EB62B01-415A-2BED-C20A-2D61A38DD086}"/>
              </a:ext>
            </a:extLst>
          </p:cNvPr>
          <p:cNvSpPr>
            <a:spLocks noChangeArrowheads="1"/>
          </p:cNvSpPr>
          <p:nvPr/>
        </p:nvSpPr>
        <p:spPr bwMode="auto">
          <a:xfrm flipH="1">
            <a:off x="6012016"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39" name="直線矢印コネクタ 38">
            <a:extLst>
              <a:ext uri="{FF2B5EF4-FFF2-40B4-BE49-F238E27FC236}">
                <a16:creationId xmlns:a16="http://schemas.microsoft.com/office/drawing/2014/main" id="{41B34B21-6F63-45B6-BF9F-C7CD139F7E65}"/>
              </a:ext>
            </a:extLst>
          </p:cNvPr>
          <p:cNvCxnSpPr>
            <a:cxnSpLocks/>
          </p:cNvCxnSpPr>
          <p:nvPr/>
        </p:nvCxnSpPr>
        <p:spPr bwMode="auto">
          <a:xfrm>
            <a:off x="6192018"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0" name="直線矢印コネクタ 39">
            <a:extLst>
              <a:ext uri="{FF2B5EF4-FFF2-40B4-BE49-F238E27FC236}">
                <a16:creationId xmlns:a16="http://schemas.microsoft.com/office/drawing/2014/main" id="{10863BB7-CBE0-2519-C5E5-5A12BA5F175E}"/>
              </a:ext>
            </a:extLst>
          </p:cNvPr>
          <p:cNvCxnSpPr>
            <a:cxnSpLocks/>
          </p:cNvCxnSpPr>
          <p:nvPr/>
        </p:nvCxnSpPr>
        <p:spPr bwMode="auto">
          <a:xfrm>
            <a:off x="6552022"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1" name="直線矢印コネクタ 40">
            <a:extLst>
              <a:ext uri="{FF2B5EF4-FFF2-40B4-BE49-F238E27FC236}">
                <a16:creationId xmlns:a16="http://schemas.microsoft.com/office/drawing/2014/main" id="{7E948B80-CCCE-691A-50D0-F3457AB21DCB}"/>
              </a:ext>
            </a:extLst>
          </p:cNvPr>
          <p:cNvCxnSpPr>
            <a:cxnSpLocks/>
          </p:cNvCxnSpPr>
          <p:nvPr/>
        </p:nvCxnSpPr>
        <p:spPr bwMode="auto">
          <a:xfrm>
            <a:off x="6372020"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42" name="フリーフォーム 10">
            <a:extLst>
              <a:ext uri="{FF2B5EF4-FFF2-40B4-BE49-F238E27FC236}">
                <a16:creationId xmlns:a16="http://schemas.microsoft.com/office/drawing/2014/main" id="{55A8C1B0-450E-7406-BFBE-3BA501D5C14F}"/>
              </a:ext>
            </a:extLst>
          </p:cNvPr>
          <p:cNvSpPr>
            <a:spLocks noChangeArrowheads="1"/>
          </p:cNvSpPr>
          <p:nvPr/>
        </p:nvSpPr>
        <p:spPr bwMode="auto">
          <a:xfrm flipH="1">
            <a:off x="6732024"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43" name="直線矢印コネクタ 42">
            <a:extLst>
              <a:ext uri="{FF2B5EF4-FFF2-40B4-BE49-F238E27FC236}">
                <a16:creationId xmlns:a16="http://schemas.microsoft.com/office/drawing/2014/main" id="{969C1BC3-3892-E1EC-1918-097C51BA288C}"/>
              </a:ext>
            </a:extLst>
          </p:cNvPr>
          <p:cNvCxnSpPr>
            <a:cxnSpLocks/>
          </p:cNvCxnSpPr>
          <p:nvPr/>
        </p:nvCxnSpPr>
        <p:spPr bwMode="auto">
          <a:xfrm>
            <a:off x="6912026"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4" name="直線矢印コネクタ 43">
            <a:extLst>
              <a:ext uri="{FF2B5EF4-FFF2-40B4-BE49-F238E27FC236}">
                <a16:creationId xmlns:a16="http://schemas.microsoft.com/office/drawing/2014/main" id="{006FE041-1619-B2F8-03C3-FB71A56397BA}"/>
              </a:ext>
            </a:extLst>
          </p:cNvPr>
          <p:cNvCxnSpPr>
            <a:cxnSpLocks/>
          </p:cNvCxnSpPr>
          <p:nvPr/>
        </p:nvCxnSpPr>
        <p:spPr bwMode="auto">
          <a:xfrm>
            <a:off x="7272030"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5" name="直線矢印コネクタ 44">
            <a:extLst>
              <a:ext uri="{FF2B5EF4-FFF2-40B4-BE49-F238E27FC236}">
                <a16:creationId xmlns:a16="http://schemas.microsoft.com/office/drawing/2014/main" id="{DBD6A6E4-D5F9-78AD-11C7-8C854A1CFD30}"/>
              </a:ext>
            </a:extLst>
          </p:cNvPr>
          <p:cNvCxnSpPr>
            <a:cxnSpLocks/>
          </p:cNvCxnSpPr>
          <p:nvPr/>
        </p:nvCxnSpPr>
        <p:spPr bwMode="auto">
          <a:xfrm>
            <a:off x="7092028"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46" name="フリーフォーム 10">
            <a:extLst>
              <a:ext uri="{FF2B5EF4-FFF2-40B4-BE49-F238E27FC236}">
                <a16:creationId xmlns:a16="http://schemas.microsoft.com/office/drawing/2014/main" id="{31969DC2-114E-F27D-B756-FC4CBD3BC7B7}"/>
              </a:ext>
            </a:extLst>
          </p:cNvPr>
          <p:cNvSpPr>
            <a:spLocks noChangeArrowheads="1"/>
          </p:cNvSpPr>
          <p:nvPr/>
        </p:nvSpPr>
        <p:spPr bwMode="auto">
          <a:xfrm flipH="1">
            <a:off x="7452032"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47" name="直線矢印コネクタ 46">
            <a:extLst>
              <a:ext uri="{FF2B5EF4-FFF2-40B4-BE49-F238E27FC236}">
                <a16:creationId xmlns:a16="http://schemas.microsoft.com/office/drawing/2014/main" id="{E3FBAF72-B3F1-D2F9-6057-636ECD44BB5D}"/>
              </a:ext>
            </a:extLst>
          </p:cNvPr>
          <p:cNvCxnSpPr>
            <a:cxnSpLocks/>
          </p:cNvCxnSpPr>
          <p:nvPr/>
        </p:nvCxnSpPr>
        <p:spPr bwMode="auto">
          <a:xfrm>
            <a:off x="7632034"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8" name="直線矢印コネクタ 47">
            <a:extLst>
              <a:ext uri="{FF2B5EF4-FFF2-40B4-BE49-F238E27FC236}">
                <a16:creationId xmlns:a16="http://schemas.microsoft.com/office/drawing/2014/main" id="{596C6754-D726-55DE-006F-E4DA2E41C492}"/>
              </a:ext>
            </a:extLst>
          </p:cNvPr>
          <p:cNvCxnSpPr>
            <a:cxnSpLocks/>
          </p:cNvCxnSpPr>
          <p:nvPr/>
        </p:nvCxnSpPr>
        <p:spPr bwMode="auto">
          <a:xfrm>
            <a:off x="7992038"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9" name="直線矢印コネクタ 48">
            <a:extLst>
              <a:ext uri="{FF2B5EF4-FFF2-40B4-BE49-F238E27FC236}">
                <a16:creationId xmlns:a16="http://schemas.microsoft.com/office/drawing/2014/main" id="{D8CA6A65-C8DD-7478-C9E4-4CB4E9DEB241}"/>
              </a:ext>
            </a:extLst>
          </p:cNvPr>
          <p:cNvCxnSpPr>
            <a:cxnSpLocks/>
          </p:cNvCxnSpPr>
          <p:nvPr/>
        </p:nvCxnSpPr>
        <p:spPr bwMode="auto">
          <a:xfrm>
            <a:off x="7812036" y="4959017"/>
            <a:ext cx="0" cy="180002"/>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41120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605BF-8EBE-D782-4644-6B5F72E34EFC}"/>
              </a:ext>
            </a:extLst>
          </p:cNvPr>
          <p:cNvSpPr>
            <a:spLocks noGrp="1"/>
          </p:cNvSpPr>
          <p:nvPr>
            <p:ph type="title"/>
          </p:nvPr>
        </p:nvSpPr>
        <p:spPr/>
        <p:txBody>
          <a:bodyPr/>
          <a:lstStyle/>
          <a:p>
            <a:r>
              <a:rPr kumimoji="1" lang="en-US" altLang="ja-JP" dirty="0"/>
              <a:t>SIMD </a:t>
            </a:r>
            <a:r>
              <a:rPr kumimoji="1" lang="ja-JP" altLang="en-US" dirty="0"/>
              <a:t>命令を使う方法</a:t>
            </a:r>
            <a:endParaRPr kumimoji="1" lang="en-US" altLang="ja-JP" dirty="0"/>
          </a:p>
        </p:txBody>
      </p:sp>
      <p:sp>
        <p:nvSpPr>
          <p:cNvPr id="3" name="テキスト プレースホルダー 2">
            <a:extLst>
              <a:ext uri="{FF2B5EF4-FFF2-40B4-BE49-F238E27FC236}">
                <a16:creationId xmlns:a16="http://schemas.microsoft.com/office/drawing/2014/main" id="{20359648-09A1-E8A3-C6A4-D60561DF7AF6}"/>
              </a:ext>
            </a:extLst>
          </p:cNvPr>
          <p:cNvSpPr>
            <a:spLocks noGrp="1"/>
          </p:cNvSpPr>
          <p:nvPr>
            <p:ph type="body" sz="quarter" idx="10"/>
          </p:nvPr>
        </p:nvSpPr>
        <p:spPr/>
        <p:txBody>
          <a:bodyPr/>
          <a:lstStyle/>
          <a:p>
            <a:r>
              <a:rPr kumimoji="1" lang="en-US" altLang="ja-JP" dirty="0"/>
              <a:t>SIMD </a:t>
            </a:r>
            <a:r>
              <a:rPr kumimoji="1" lang="ja-JP" altLang="en-US" dirty="0"/>
              <a:t>命令を使う方法：</a:t>
            </a:r>
            <a:br>
              <a:rPr kumimoji="1" lang="en-US" altLang="ja-JP" dirty="0"/>
            </a:br>
            <a:endParaRPr kumimoji="1" lang="en-US" altLang="ja-JP" dirty="0"/>
          </a:p>
          <a:p>
            <a:pPr marL="817200" lvl="1" indent="-457200">
              <a:buFont typeface="+mj-lt"/>
              <a:buAutoNum type="arabicPeriod"/>
            </a:pPr>
            <a:r>
              <a:rPr kumimoji="1" lang="ja-JP" altLang="en-US" dirty="0"/>
              <a:t>コンパイラに頑張ってもらう</a:t>
            </a:r>
            <a:endParaRPr kumimoji="1" lang="en-US" altLang="ja-JP" dirty="0"/>
          </a:p>
          <a:p>
            <a:pPr lvl="2"/>
            <a:r>
              <a:rPr kumimoji="1" lang="ja-JP" altLang="en-US" dirty="0"/>
              <a:t>複数同時に計算しても大丈夫なところを自動で検出する</a:t>
            </a:r>
            <a:endParaRPr kumimoji="1" lang="en-US" altLang="ja-JP" dirty="0"/>
          </a:p>
          <a:p>
            <a:pPr lvl="2"/>
            <a:r>
              <a:rPr kumimoji="1" lang="ja-JP" altLang="en-US" dirty="0"/>
              <a:t>後述の </a:t>
            </a:r>
            <a:r>
              <a:rPr kumimoji="1" lang="en-US" altLang="ja-JP" dirty="0"/>
              <a:t>SPMD </a:t>
            </a:r>
            <a:r>
              <a:rPr kumimoji="1" lang="ja-JP" altLang="en-US" dirty="0"/>
              <a:t>で書かれたプログラムならある程度できる</a:t>
            </a:r>
            <a:br>
              <a:rPr kumimoji="1" lang="en-US" altLang="ja-JP" dirty="0"/>
            </a:br>
            <a:endParaRPr kumimoji="1" lang="en-US" altLang="ja-JP" dirty="0"/>
          </a:p>
          <a:p>
            <a:pPr marL="817200" lvl="1" indent="-457200">
              <a:buFont typeface="+mj-lt"/>
              <a:buAutoNum type="arabicPeriod"/>
            </a:pPr>
            <a:r>
              <a:rPr kumimoji="1" lang="ja-JP" altLang="en-US" dirty="0"/>
              <a:t>組み込み関数を使って人間が直接書く</a:t>
            </a:r>
            <a:endParaRPr kumimoji="1" lang="en-US" altLang="ja-JP" dirty="0"/>
          </a:p>
          <a:p>
            <a:pPr lvl="2"/>
            <a:r>
              <a:rPr kumimoji="1" lang="ja-JP" altLang="en-US" dirty="0"/>
              <a:t>自動でうまくいかない場合は人間が頑張る（つらい）</a:t>
            </a:r>
            <a:endParaRPr kumimoji="1" lang="en-US" altLang="ja-JP" dirty="0"/>
          </a:p>
        </p:txBody>
      </p:sp>
    </p:spTree>
    <p:extLst>
      <p:ext uri="{BB962C8B-B14F-4D97-AF65-F5344CB8AC3E}">
        <p14:creationId xmlns:p14="http://schemas.microsoft.com/office/powerpoint/2010/main" val="2879266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09367-6425-5705-F464-BE605E4C3142}"/>
              </a:ext>
            </a:extLst>
          </p:cNvPr>
          <p:cNvSpPr>
            <a:spLocks noGrp="1"/>
          </p:cNvSpPr>
          <p:nvPr>
            <p:ph type="title"/>
          </p:nvPr>
        </p:nvSpPr>
        <p:spPr/>
        <p:txBody>
          <a:bodyPr/>
          <a:lstStyle/>
          <a:p>
            <a:r>
              <a:rPr kumimoji="1" lang="ja-JP" altLang="en-US" dirty="0"/>
              <a:t>（余談）組み込み関数（</a:t>
            </a:r>
            <a:r>
              <a:rPr kumimoji="1" lang="en-US" altLang="ja-JP" dirty="0"/>
              <a:t>intrinsic</a:t>
            </a:r>
            <a:r>
              <a:rPr kumimoji="1" lang="ja-JP" altLang="en-US" dirty="0"/>
              <a:t>）</a:t>
            </a:r>
          </a:p>
        </p:txBody>
      </p:sp>
      <p:sp>
        <p:nvSpPr>
          <p:cNvPr id="3" name="テキスト プレースホルダー 2">
            <a:extLst>
              <a:ext uri="{FF2B5EF4-FFF2-40B4-BE49-F238E27FC236}">
                <a16:creationId xmlns:a16="http://schemas.microsoft.com/office/drawing/2014/main" id="{60636893-3027-1B90-1CCC-553FD5461ADD}"/>
              </a:ext>
            </a:extLst>
          </p:cNvPr>
          <p:cNvSpPr>
            <a:spLocks noGrp="1"/>
          </p:cNvSpPr>
          <p:nvPr>
            <p:ph type="body" sz="quarter" idx="10"/>
          </p:nvPr>
        </p:nvSpPr>
        <p:spPr>
          <a:xfrm>
            <a:off x="431954" y="1088974"/>
            <a:ext cx="8532044" cy="5219751"/>
          </a:xfrm>
        </p:spPr>
        <p:txBody>
          <a:bodyPr/>
          <a:lstStyle/>
          <a:p>
            <a:pPr marL="0" indent="0">
              <a:buNone/>
            </a:pPr>
            <a:r>
              <a:rPr kumimoji="1" lang="en-US" altLang="ja-JP" sz="1800" dirty="0">
                <a:solidFill>
                  <a:schemeClr val="accent3">
                    <a:lumMod val="75000"/>
                  </a:schemeClr>
                </a:solidFill>
                <a:latin typeface="Consolas" panose="020B0609020204030204" pitchFamily="49" charset="0"/>
              </a:rPr>
              <a:t>// </a:t>
            </a:r>
            <a:r>
              <a:rPr kumimoji="1" lang="ja-JP" altLang="en-US" sz="1800" dirty="0">
                <a:solidFill>
                  <a:schemeClr val="accent3">
                    <a:lumMod val="75000"/>
                  </a:schemeClr>
                </a:solidFill>
                <a:latin typeface="Consolas" panose="020B0609020204030204" pitchFamily="49" charset="0"/>
              </a:rPr>
              <a:t>連続した加算を４つ行う </a:t>
            </a:r>
            <a:r>
              <a:rPr kumimoji="1" lang="en-US" altLang="ja-JP" sz="1800" dirty="0">
                <a:solidFill>
                  <a:schemeClr val="accent3">
                    <a:lumMod val="75000"/>
                  </a:schemeClr>
                </a:solidFill>
                <a:latin typeface="Consolas" panose="020B0609020204030204" pitchFamily="49" charset="0"/>
              </a:rPr>
              <a:t>SIMD </a:t>
            </a:r>
            <a:r>
              <a:rPr kumimoji="1" lang="ja-JP" altLang="en-US" sz="1800" dirty="0">
                <a:solidFill>
                  <a:schemeClr val="accent3">
                    <a:lumMod val="75000"/>
                  </a:schemeClr>
                </a:solidFill>
                <a:latin typeface="Consolas" panose="020B0609020204030204" pitchFamily="49" charset="0"/>
              </a:rPr>
              <a:t>命令に相当する関数</a:t>
            </a:r>
            <a:br>
              <a:rPr kumimoji="1" lang="en-US" altLang="ja-JP" sz="1800" dirty="0">
                <a:solidFill>
                  <a:schemeClr val="accent3">
                    <a:lumMod val="75000"/>
                  </a:schemeClr>
                </a:solidFill>
                <a:latin typeface="Consolas" panose="020B0609020204030204" pitchFamily="49" charset="0"/>
              </a:rPr>
            </a:br>
            <a:r>
              <a:rPr kumimoji="1" lang="en-US" altLang="ja-JP" sz="1800" b="1" dirty="0">
                <a:solidFill>
                  <a:schemeClr val="accent3">
                    <a:lumMod val="75000"/>
                  </a:schemeClr>
                </a:solidFill>
                <a:latin typeface="Consolas" panose="020B0609020204030204" pitchFamily="49" charset="0"/>
              </a:rPr>
              <a:t>// </a:t>
            </a:r>
            <a:r>
              <a:rPr kumimoji="1" lang="ja-JP" altLang="en-US" sz="1800" b="1" dirty="0">
                <a:solidFill>
                  <a:schemeClr val="accent3">
                    <a:lumMod val="75000"/>
                  </a:schemeClr>
                </a:solidFill>
                <a:latin typeface="Consolas" panose="020B0609020204030204" pitchFamily="49" charset="0"/>
              </a:rPr>
              <a:t>コンパイル時にこの関数と等価な結果が得られる</a:t>
            </a:r>
            <a:r>
              <a:rPr lang="ja-JP" altLang="en-US" sz="1800" b="1" dirty="0">
                <a:solidFill>
                  <a:schemeClr val="accent3">
                    <a:lumMod val="75000"/>
                  </a:schemeClr>
                </a:solidFill>
                <a:latin typeface="Consolas" panose="020B0609020204030204" pitchFamily="49" charset="0"/>
              </a:rPr>
              <a:t> </a:t>
            </a:r>
            <a:r>
              <a:rPr lang="en-US" altLang="ja-JP" sz="1800" b="1" dirty="0">
                <a:solidFill>
                  <a:schemeClr val="accent3">
                    <a:lumMod val="75000"/>
                  </a:schemeClr>
                </a:solidFill>
                <a:latin typeface="Consolas" panose="020B0609020204030204" pitchFamily="49" charset="0"/>
              </a:rPr>
              <a:t>SIMD</a:t>
            </a:r>
            <a:r>
              <a:rPr lang="ja-JP" altLang="en-US" sz="1800" b="1" dirty="0">
                <a:solidFill>
                  <a:schemeClr val="accent3">
                    <a:lumMod val="75000"/>
                  </a:schemeClr>
                </a:solidFill>
                <a:latin typeface="Consolas" panose="020B0609020204030204" pitchFamily="49" charset="0"/>
              </a:rPr>
              <a:t> </a:t>
            </a:r>
            <a:r>
              <a:rPr kumimoji="1" lang="ja-JP" altLang="en-US" sz="1800" b="1" dirty="0">
                <a:solidFill>
                  <a:schemeClr val="accent3">
                    <a:lumMod val="75000"/>
                  </a:schemeClr>
                </a:solidFill>
                <a:latin typeface="Consolas" panose="020B0609020204030204" pitchFamily="49" charset="0"/>
              </a:rPr>
              <a:t>命令に変換される</a:t>
            </a:r>
            <a:br>
              <a:rPr kumimoji="1" lang="en-US" altLang="ja-JP" sz="1800" dirty="0">
                <a:solidFill>
                  <a:schemeClr val="accent3">
                    <a:lumMod val="75000"/>
                  </a:schemeClr>
                </a:solidFill>
                <a:latin typeface="Consolas" panose="020B0609020204030204" pitchFamily="49" charset="0"/>
              </a:rPr>
            </a:br>
            <a:r>
              <a:rPr kumimoji="1" lang="en-US" altLang="ja-JP" sz="1800" dirty="0">
                <a:latin typeface="Consolas" panose="020B0609020204030204" pitchFamily="49" charset="0"/>
              </a:rPr>
              <a:t>void add_x4(int*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 int* src1, int* src2) {</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[0] = src1[0] + src2[0];</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[1] = src1[1] + src2[1];</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[2] = src1[2] + src2[2];</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[3] = src1[3] + src2[3];    </a:t>
            </a:r>
            <a:br>
              <a:rPr kumimoji="1" lang="en-US" altLang="ja-JP" sz="1800" dirty="0">
                <a:latin typeface="Consolas" panose="020B0609020204030204" pitchFamily="49" charset="0"/>
              </a:rPr>
            </a:br>
            <a:r>
              <a:rPr kumimoji="1" lang="en-US" altLang="ja-JP" sz="1800" dirty="0">
                <a:latin typeface="Consolas" panose="020B0609020204030204" pitchFamily="49" charset="0"/>
              </a:rPr>
              <a:t>}</a:t>
            </a:r>
            <a:endParaRPr lang="en-US" altLang="ja-JP" sz="1800" dirty="0">
              <a:latin typeface="Consolas" panose="020B0609020204030204" pitchFamily="49" charset="0"/>
            </a:endParaRPr>
          </a:p>
          <a:p>
            <a:pPr marL="0" indent="0">
              <a:buNone/>
            </a:pPr>
            <a:r>
              <a:rPr kumimoji="1" lang="en-US" altLang="ja-JP" sz="1800" dirty="0">
                <a:solidFill>
                  <a:schemeClr val="accent3">
                    <a:lumMod val="75000"/>
                  </a:schemeClr>
                </a:solidFill>
                <a:latin typeface="Consolas" panose="020B0609020204030204" pitchFamily="49" charset="0"/>
              </a:rPr>
              <a:t>// </a:t>
            </a:r>
            <a:r>
              <a:rPr kumimoji="1" lang="ja-JP" altLang="en-US" sz="1800" dirty="0">
                <a:solidFill>
                  <a:schemeClr val="accent3">
                    <a:lumMod val="75000"/>
                  </a:schemeClr>
                </a:solidFill>
                <a:latin typeface="Consolas" panose="020B0609020204030204" pitchFamily="49" charset="0"/>
              </a:rPr>
              <a:t>連続した乗算を４つ行う </a:t>
            </a:r>
            <a:r>
              <a:rPr kumimoji="1" lang="en-US" altLang="ja-JP" sz="1800" dirty="0">
                <a:solidFill>
                  <a:schemeClr val="accent3">
                    <a:lumMod val="75000"/>
                  </a:schemeClr>
                </a:solidFill>
                <a:latin typeface="Consolas" panose="020B0609020204030204" pitchFamily="49" charset="0"/>
              </a:rPr>
              <a:t>SIMD </a:t>
            </a:r>
            <a:r>
              <a:rPr kumimoji="1" lang="ja-JP" altLang="en-US" sz="1800" dirty="0">
                <a:solidFill>
                  <a:schemeClr val="accent3">
                    <a:lumMod val="75000"/>
                  </a:schemeClr>
                </a:solidFill>
                <a:latin typeface="Consolas" panose="020B0609020204030204" pitchFamily="49" charset="0"/>
              </a:rPr>
              <a:t>命令に相当する関数</a:t>
            </a:r>
            <a:br>
              <a:rPr kumimoji="1" lang="en-US" altLang="ja-JP" sz="1800" dirty="0">
                <a:solidFill>
                  <a:schemeClr val="accent3">
                    <a:lumMod val="75000"/>
                  </a:schemeClr>
                </a:solidFill>
                <a:latin typeface="Consolas" panose="020B0609020204030204" pitchFamily="49" charset="0"/>
              </a:rPr>
            </a:br>
            <a:r>
              <a:rPr kumimoji="1" lang="en-US" altLang="ja-JP" sz="1800" dirty="0">
                <a:latin typeface="Consolas" panose="020B0609020204030204" pitchFamily="49" charset="0"/>
              </a:rPr>
              <a:t>void mul_x4(int*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 int* src1, int* src2) {</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[0] = src1[0] * src2[0];</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[1] = src1[1] * src2[1];</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[2] = src1[2] * src2[2];</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[3] = src1[3] * src2[3];    </a:t>
            </a:r>
            <a:br>
              <a:rPr kumimoji="1" lang="en-US" altLang="ja-JP" sz="1800" dirty="0">
                <a:latin typeface="Consolas" panose="020B0609020204030204" pitchFamily="49" charset="0"/>
              </a:rPr>
            </a:br>
            <a:r>
              <a:rPr kumimoji="1" lang="en-US" altLang="ja-JP" sz="1800" dirty="0">
                <a:latin typeface="Consolas" panose="020B0609020204030204" pitchFamily="49" charset="0"/>
              </a:rPr>
              <a:t>}</a:t>
            </a:r>
            <a:endParaRPr kumimoji="1" lang="ja-JP" altLang="en-US" sz="1800" dirty="0">
              <a:latin typeface="Consolas" panose="020B0609020204030204" pitchFamily="49" charset="0"/>
            </a:endParaRPr>
          </a:p>
        </p:txBody>
      </p:sp>
    </p:spTree>
    <p:extLst>
      <p:ext uri="{BB962C8B-B14F-4D97-AF65-F5344CB8AC3E}">
        <p14:creationId xmlns:p14="http://schemas.microsoft.com/office/powerpoint/2010/main" val="4124633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8C414A-9D6F-0291-1BEF-BA8252882618}"/>
              </a:ext>
            </a:extLst>
          </p:cNvPr>
          <p:cNvSpPr>
            <a:spLocks noGrp="1"/>
          </p:cNvSpPr>
          <p:nvPr>
            <p:ph type="title"/>
          </p:nvPr>
        </p:nvSpPr>
        <p:spPr/>
        <p:txBody>
          <a:bodyPr/>
          <a:lstStyle/>
          <a:p>
            <a:r>
              <a:rPr kumimoji="1" lang="ja-JP" altLang="en-US" dirty="0"/>
              <a:t>（余談）組み込み関数の使用例</a:t>
            </a:r>
          </a:p>
        </p:txBody>
      </p:sp>
      <p:sp>
        <p:nvSpPr>
          <p:cNvPr id="3" name="テキスト プレースホルダー 2">
            <a:extLst>
              <a:ext uri="{FF2B5EF4-FFF2-40B4-BE49-F238E27FC236}">
                <a16:creationId xmlns:a16="http://schemas.microsoft.com/office/drawing/2014/main" id="{CA8DF91B-010A-FC96-5229-99742FE6D037}"/>
              </a:ext>
            </a:extLst>
          </p:cNvPr>
          <p:cNvSpPr>
            <a:spLocks noGrp="1"/>
          </p:cNvSpPr>
          <p:nvPr>
            <p:ph type="body" sz="quarter" idx="10"/>
          </p:nvPr>
        </p:nvSpPr>
        <p:spPr>
          <a:xfrm>
            <a:off x="161951" y="1088974"/>
            <a:ext cx="4561815" cy="5219751"/>
          </a:xfrm>
        </p:spPr>
        <p:txBody>
          <a:bodyPr anchor="t"/>
          <a:lstStyle/>
          <a:p>
            <a:r>
              <a:rPr kumimoji="1" lang="en-US" altLang="ja-JP" sz="1200" dirty="0">
                <a:solidFill>
                  <a:schemeClr val="accent3">
                    <a:lumMod val="75000"/>
                  </a:schemeClr>
                </a:solidFill>
                <a:latin typeface="Consolas" panose="020B0609020204030204" pitchFamily="49" charset="0"/>
              </a:rPr>
              <a:t>// src1 </a:t>
            </a:r>
            <a:r>
              <a:rPr kumimoji="1" lang="ja-JP" altLang="en-US" sz="1200" dirty="0">
                <a:solidFill>
                  <a:schemeClr val="accent3">
                    <a:lumMod val="75000"/>
                  </a:schemeClr>
                </a:solidFill>
                <a:latin typeface="Consolas" panose="020B0609020204030204" pitchFamily="49" charset="0"/>
              </a:rPr>
              <a:t>と </a:t>
            </a:r>
            <a:r>
              <a:rPr kumimoji="1" lang="en-US" altLang="ja-JP" sz="1200" dirty="0">
                <a:solidFill>
                  <a:schemeClr val="accent3">
                    <a:lumMod val="75000"/>
                  </a:schemeClr>
                </a:solidFill>
                <a:latin typeface="Consolas" panose="020B0609020204030204" pitchFamily="49" charset="0"/>
              </a:rPr>
              <a:t>src2 </a:t>
            </a:r>
            <a:r>
              <a:rPr kumimoji="1" lang="ja-JP" altLang="en-US" sz="1200" dirty="0">
                <a:solidFill>
                  <a:schemeClr val="accent3">
                    <a:lumMod val="75000"/>
                  </a:schemeClr>
                </a:solidFill>
                <a:latin typeface="Consolas" panose="020B0609020204030204" pitchFamily="49" charset="0"/>
              </a:rPr>
              <a:t>から </a:t>
            </a:r>
            <a:r>
              <a:rPr kumimoji="1" lang="en-US" altLang="ja-JP" sz="1200" dirty="0">
                <a:solidFill>
                  <a:schemeClr val="accent3">
                    <a:lumMod val="75000"/>
                  </a:schemeClr>
                </a:solidFill>
                <a:latin typeface="Consolas" panose="020B0609020204030204" pitchFamily="49" charset="0"/>
              </a:rPr>
              <a:t>n</a:t>
            </a:r>
            <a:r>
              <a:rPr kumimoji="1" lang="ja-JP" altLang="en-US" sz="1200" dirty="0">
                <a:solidFill>
                  <a:schemeClr val="accent3">
                    <a:lumMod val="75000"/>
                  </a:schemeClr>
                </a:solidFill>
                <a:latin typeface="Consolas" panose="020B0609020204030204" pitchFamily="49" charset="0"/>
              </a:rPr>
              <a:t>個 のベクトルの</a:t>
            </a:r>
            <a:br>
              <a:rPr kumimoji="1" lang="en-US" altLang="ja-JP" sz="1200" dirty="0">
                <a:solidFill>
                  <a:schemeClr val="accent3">
                    <a:lumMod val="75000"/>
                  </a:schemeClr>
                </a:solidFill>
                <a:latin typeface="Consolas" panose="020B0609020204030204" pitchFamily="49" charset="0"/>
              </a:rPr>
            </a:br>
            <a:r>
              <a:rPr kumimoji="1" lang="en-US" altLang="ja-JP" sz="1200" dirty="0">
                <a:solidFill>
                  <a:schemeClr val="accent3">
                    <a:lumMod val="75000"/>
                  </a:schemeClr>
                </a:solidFill>
                <a:latin typeface="Consolas" panose="020B0609020204030204" pitchFamily="49" charset="0"/>
              </a:rPr>
              <a:t>// </a:t>
            </a:r>
            <a:r>
              <a:rPr kumimoji="1" lang="ja-JP" altLang="en-US" sz="1200" dirty="0">
                <a:solidFill>
                  <a:schemeClr val="accent3">
                    <a:lumMod val="75000"/>
                  </a:schemeClr>
                </a:solidFill>
                <a:latin typeface="Consolas" panose="020B0609020204030204" pitchFamily="49" charset="0"/>
              </a:rPr>
              <a:t>内積を行い，返り値として返す関数    </a:t>
            </a:r>
            <a:br>
              <a:rPr kumimoji="1" lang="en-US" altLang="ja-JP" sz="1200" dirty="0">
                <a:latin typeface="Consolas" panose="020B0609020204030204" pitchFamily="49" charset="0"/>
              </a:rPr>
            </a:b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a:t>
            </a:r>
            <a:r>
              <a:rPr kumimoji="1" lang="en-US" altLang="ja-JP" sz="1200" dirty="0" err="1">
                <a:latin typeface="Consolas" panose="020B0609020204030204" pitchFamily="49" charset="0"/>
              </a:rPr>
              <a:t>dot_product</a:t>
            </a:r>
            <a:r>
              <a:rPr kumimoji="1" lang="en-US" altLang="ja-JP" sz="1200" dirty="0">
                <a:latin typeface="Consolas" panose="020B0609020204030204" pitchFamily="49" charset="0"/>
              </a:rPr>
              <a:t>(</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s1,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s2,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n) {</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r = 0;</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for</a:t>
            </a: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i = 0; i &lt; n; i++) {</a:t>
            </a:r>
            <a:br>
              <a:rPr kumimoji="1" lang="en-US" altLang="ja-JP" sz="1200" dirty="0">
                <a:latin typeface="Consolas" panose="020B0609020204030204" pitchFamily="49" charset="0"/>
              </a:rPr>
            </a:br>
            <a:r>
              <a:rPr kumimoji="1" lang="en-US" altLang="ja-JP" sz="1200" dirty="0">
                <a:latin typeface="Consolas" panose="020B0609020204030204" pitchFamily="49" charset="0"/>
              </a:rPr>
              <a:t>        r += s1[i] * s2[i];</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return</a:t>
            </a:r>
            <a:r>
              <a:rPr kumimoji="1" lang="en-US" altLang="ja-JP" sz="1200" dirty="0">
                <a:latin typeface="Consolas" panose="020B0609020204030204" pitchFamily="49" charset="0"/>
              </a:rPr>
              <a:t> r;</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endParaRPr kumimoji="1" lang="ja-JP" altLang="en-US" sz="1200" dirty="0">
              <a:latin typeface="Consolas" panose="020B0609020204030204" pitchFamily="49" charset="0"/>
            </a:endParaRPr>
          </a:p>
        </p:txBody>
      </p:sp>
      <p:sp>
        <p:nvSpPr>
          <p:cNvPr id="4" name="テキスト プレースホルダー 2">
            <a:extLst>
              <a:ext uri="{FF2B5EF4-FFF2-40B4-BE49-F238E27FC236}">
                <a16:creationId xmlns:a16="http://schemas.microsoft.com/office/drawing/2014/main" id="{BFFC3598-B33B-7AEC-61AE-A4DD1A15812B}"/>
              </a:ext>
            </a:extLst>
          </p:cNvPr>
          <p:cNvSpPr txBox="1">
            <a:spLocks/>
          </p:cNvSpPr>
          <p:nvPr/>
        </p:nvSpPr>
        <p:spPr bwMode="auto">
          <a:xfrm>
            <a:off x="4301997" y="1088974"/>
            <a:ext cx="4950055" cy="36900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200" kern="0" dirty="0">
                <a:solidFill>
                  <a:schemeClr val="accent3">
                    <a:lumMod val="75000"/>
                  </a:schemeClr>
                </a:solidFill>
                <a:latin typeface="Consolas" panose="020B0609020204030204" pitchFamily="49" charset="0"/>
              </a:rPr>
              <a:t>// </a:t>
            </a:r>
            <a:r>
              <a:rPr lang="ja-JP" altLang="en-US" sz="1200" kern="0" dirty="0">
                <a:solidFill>
                  <a:schemeClr val="accent3">
                    <a:lumMod val="75000"/>
                  </a:schemeClr>
                </a:solidFill>
                <a:latin typeface="Consolas" panose="020B0609020204030204" pitchFamily="49" charset="0"/>
              </a:rPr>
              <a:t>ベクトルの内積を行う関数の </a:t>
            </a:r>
            <a:r>
              <a:rPr lang="en-US" altLang="ja-JP" sz="1200" kern="0" dirty="0">
                <a:solidFill>
                  <a:schemeClr val="accent3">
                    <a:lumMod val="75000"/>
                  </a:schemeClr>
                </a:solidFill>
                <a:latin typeface="Consolas" panose="020B0609020204030204" pitchFamily="49" charset="0"/>
              </a:rPr>
              <a:t>SIMD </a:t>
            </a:r>
            <a:r>
              <a:rPr lang="ja-JP" altLang="en-US" sz="1200" kern="0" dirty="0">
                <a:solidFill>
                  <a:schemeClr val="accent3">
                    <a:lumMod val="75000"/>
                  </a:schemeClr>
                </a:solidFill>
                <a:latin typeface="Consolas" panose="020B0609020204030204" pitchFamily="49" charset="0"/>
              </a:rPr>
              <a:t>命令版</a:t>
            </a:r>
            <a:br>
              <a:rPr lang="en-US" altLang="ja-JP" sz="1200" kern="0" dirty="0">
                <a:solidFill>
                  <a:schemeClr val="accent3">
                    <a:lumMod val="75000"/>
                  </a:schemeClr>
                </a:solidFill>
                <a:latin typeface="Consolas" panose="020B0609020204030204" pitchFamily="49" charset="0"/>
              </a:rPr>
            </a:br>
            <a:r>
              <a:rPr lang="en-US" altLang="ja-JP" sz="1200" kern="0" dirty="0">
                <a:solidFill>
                  <a:schemeClr val="accent3">
                    <a:lumMod val="75000"/>
                  </a:schemeClr>
                </a:solidFill>
                <a:latin typeface="Consolas" panose="020B0609020204030204" pitchFamily="49" charset="0"/>
              </a:rPr>
              <a:t>// </a:t>
            </a:r>
            <a:r>
              <a:rPr lang="ja-JP" altLang="en-US" sz="1200" kern="0" dirty="0">
                <a:solidFill>
                  <a:schemeClr val="accent3">
                    <a:lumMod val="75000"/>
                  </a:schemeClr>
                </a:solidFill>
                <a:latin typeface="Consolas" panose="020B0609020204030204" pitchFamily="49" charset="0"/>
              </a:rPr>
              <a:t>データの個数は４の倍数であるとする</a:t>
            </a:r>
            <a:br>
              <a:rPr lang="en-US" altLang="ja-JP" sz="1200" kern="0" dirty="0">
                <a:latin typeface="Consolas" panose="020B0609020204030204" pitchFamily="49" charset="0"/>
              </a:rPr>
            </a:b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dot_product_x4(</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s1,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s2,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n)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3">
                    <a:lumMod val="75000"/>
                  </a:schemeClr>
                </a:solidFill>
                <a:latin typeface="Consolas" panose="020B0609020204030204" pitchFamily="49" charset="0"/>
              </a:rPr>
              <a:t>// 4</a:t>
            </a:r>
            <a:r>
              <a:rPr lang="ja-JP" altLang="en-US" sz="1200" kern="0" dirty="0">
                <a:solidFill>
                  <a:schemeClr val="accent3">
                    <a:lumMod val="75000"/>
                  </a:schemeClr>
                </a:solidFill>
                <a:latin typeface="Consolas" panose="020B0609020204030204" pitchFamily="49" charset="0"/>
              </a:rPr>
              <a:t>並列で内積の処理を行う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r_x4[4] = {0, 0, 0, 0};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for</a:t>
            </a: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i = 0; i &lt; n; i+=4) {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tmp_x4[4];</a:t>
            </a:r>
            <a:br>
              <a:rPr lang="en-US" altLang="ja-JP" sz="1200" kern="0" dirty="0">
                <a:latin typeface="Consolas" panose="020B0609020204030204" pitchFamily="49" charset="0"/>
              </a:rPr>
            </a:br>
            <a:r>
              <a:rPr lang="en-US" altLang="ja-JP" sz="1200" kern="0" dirty="0">
                <a:latin typeface="Consolas" panose="020B0609020204030204" pitchFamily="49" charset="0"/>
              </a:rPr>
              <a:t>        mul_x4(tmp_x4, s1 + i, s2 + i);</a:t>
            </a:r>
            <a:br>
              <a:rPr lang="en-US" altLang="ja-JP" sz="1200" kern="0" dirty="0">
                <a:latin typeface="Consolas" panose="020B0609020204030204" pitchFamily="49" charset="0"/>
              </a:rPr>
            </a:br>
            <a:r>
              <a:rPr lang="en-US" altLang="ja-JP" sz="1200" kern="0" dirty="0">
                <a:latin typeface="Consolas" panose="020B0609020204030204" pitchFamily="49" charset="0"/>
              </a:rPr>
              <a:t>        add_x4(r_x4, r_x4, tmp_x4);</a:t>
            </a:r>
            <a:br>
              <a:rPr lang="en-US" altLang="ja-JP" sz="1200" kern="0" dirty="0">
                <a:latin typeface="Consolas" panose="020B0609020204030204" pitchFamily="49" charset="0"/>
              </a:rPr>
            </a:br>
            <a:r>
              <a:rPr lang="en-US" altLang="ja-JP" sz="1200" kern="0" dirty="0">
                <a:latin typeface="Consolas" panose="020B0609020204030204" pitchFamily="49" charset="0"/>
              </a:rPr>
              <a:t>    }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3">
                    <a:lumMod val="75000"/>
                  </a:schemeClr>
                </a:solidFill>
                <a:latin typeface="Consolas" panose="020B0609020204030204" pitchFamily="49" charset="0"/>
              </a:rPr>
              <a:t>// 4</a:t>
            </a:r>
            <a:r>
              <a:rPr lang="ja-JP" altLang="en-US" sz="1200" kern="0" dirty="0">
                <a:solidFill>
                  <a:schemeClr val="accent3">
                    <a:lumMod val="75000"/>
                  </a:schemeClr>
                </a:solidFill>
                <a:latin typeface="Consolas" panose="020B0609020204030204" pitchFamily="49" charset="0"/>
              </a:rPr>
              <a:t>つの中間結果をまとめる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r = 0;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for</a:t>
            </a: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i = 0; i &lt; 4; i++) {            </a:t>
            </a:r>
            <a:br>
              <a:rPr lang="en-US" altLang="ja-JP" sz="1200" kern="0" dirty="0">
                <a:latin typeface="Consolas" panose="020B0609020204030204" pitchFamily="49" charset="0"/>
              </a:rPr>
            </a:br>
            <a:r>
              <a:rPr lang="en-US" altLang="ja-JP" sz="1200" kern="0" dirty="0">
                <a:latin typeface="Consolas" panose="020B0609020204030204" pitchFamily="49" charset="0"/>
              </a:rPr>
              <a:t>        r += r_x4[i];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return</a:t>
            </a:r>
            <a:r>
              <a:rPr lang="en-US" altLang="ja-JP" sz="1200" kern="0" dirty="0">
                <a:latin typeface="Consolas" panose="020B0609020204030204" pitchFamily="49" charset="0"/>
              </a:rPr>
              <a:t> r;    </a:t>
            </a:r>
            <a:br>
              <a:rPr lang="en-US" altLang="ja-JP" sz="1200" kern="0" dirty="0">
                <a:latin typeface="Consolas" panose="020B0609020204030204" pitchFamily="49" charset="0"/>
              </a:rPr>
            </a:br>
            <a:r>
              <a:rPr lang="en-US" altLang="ja-JP" sz="1200" kern="0" dirty="0">
                <a:latin typeface="Consolas" panose="020B0609020204030204" pitchFamily="49" charset="0"/>
              </a:rPr>
              <a:t>}</a:t>
            </a:r>
            <a:endParaRPr lang="ja-JP" altLang="en-US" sz="1200"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39FB559E-CE93-03B6-6E37-CCB9A80856B3}"/>
              </a:ext>
            </a:extLst>
          </p:cNvPr>
          <p:cNvSpPr txBox="1">
            <a:spLocks/>
          </p:cNvSpPr>
          <p:nvPr/>
        </p:nvSpPr>
        <p:spPr bwMode="auto">
          <a:xfrm>
            <a:off x="611956" y="5499023"/>
            <a:ext cx="8280092" cy="80970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mul_x4 </a:t>
            </a:r>
            <a:r>
              <a:rPr lang="ja-JP" altLang="en-US" kern="0" dirty="0"/>
              <a:t>や </a:t>
            </a:r>
            <a:r>
              <a:rPr lang="en-US" altLang="ja-JP" kern="0" dirty="0"/>
              <a:t>add_x4 </a:t>
            </a:r>
            <a:r>
              <a:rPr lang="ja-JP" altLang="en-US" kern="0" dirty="0"/>
              <a:t>の部分が </a:t>
            </a:r>
            <a:r>
              <a:rPr lang="en-US" altLang="ja-JP" kern="0" dirty="0"/>
              <a:t>SIMD </a:t>
            </a:r>
            <a:r>
              <a:rPr lang="ja-JP" altLang="en-US" kern="0" dirty="0"/>
              <a:t>命令に置き換わる形でコンパイルされる</a:t>
            </a:r>
            <a:endParaRPr lang="en-US" altLang="ja-JP" kern="0" dirty="0"/>
          </a:p>
          <a:p>
            <a:pPr lvl="1"/>
            <a:r>
              <a:rPr lang="ja-JP" altLang="en-US" kern="0" dirty="0"/>
              <a:t>これを人手でやるのは結構しんどい</a:t>
            </a:r>
            <a:endParaRPr lang="en-US" altLang="ja-JP" kern="0" dirty="0"/>
          </a:p>
        </p:txBody>
      </p:sp>
    </p:spTree>
    <p:extLst>
      <p:ext uri="{BB962C8B-B14F-4D97-AF65-F5344CB8AC3E}">
        <p14:creationId xmlns:p14="http://schemas.microsoft.com/office/powerpoint/2010/main" val="2361950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904ED-418C-EC2C-5CCF-DF6A86462FB6}"/>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83598408-3C03-62D1-7C8E-4FB135EE352A}"/>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a:t>
            </a:r>
            <a:endParaRPr kumimoji="1" lang="en-US" altLang="ja-JP" dirty="0"/>
          </a:p>
          <a:p>
            <a:pPr marL="457200" indent="-457200">
              <a:buFont typeface="+mj-lt"/>
              <a:buAutoNum type="arabicPeriod"/>
            </a:pPr>
            <a:r>
              <a:rPr kumimoji="1" lang="en-US" altLang="ja-JP" dirty="0">
                <a:solidFill>
                  <a:schemeClr val="accent5"/>
                </a:solidFill>
              </a:rPr>
              <a:t>SPMD</a:t>
            </a:r>
            <a:endParaRPr kumimoji="1" lang="ja-JP" altLang="en-US" dirty="0">
              <a:solidFill>
                <a:schemeClr val="accent5"/>
              </a:solidFill>
            </a:endParaRPr>
          </a:p>
        </p:txBody>
      </p:sp>
    </p:spTree>
    <p:extLst>
      <p:ext uri="{BB962C8B-B14F-4D97-AF65-F5344CB8AC3E}">
        <p14:creationId xmlns:p14="http://schemas.microsoft.com/office/powerpoint/2010/main" val="2699260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F38A3-9833-B679-5834-76FD8C59CBE2}"/>
              </a:ext>
            </a:extLst>
          </p:cNvPr>
          <p:cNvSpPr>
            <a:spLocks noGrp="1"/>
          </p:cNvSpPr>
          <p:nvPr>
            <p:ph type="title"/>
          </p:nvPr>
        </p:nvSpPr>
        <p:spPr/>
        <p:txBody>
          <a:bodyPr/>
          <a:lstStyle/>
          <a:p>
            <a:r>
              <a:rPr kumimoji="1" lang="en-US" altLang="ja-JP" dirty="0"/>
              <a:t>SIMD </a:t>
            </a:r>
            <a:r>
              <a:rPr kumimoji="1" lang="ja-JP" altLang="en-US" dirty="0"/>
              <a:t>命令と </a:t>
            </a:r>
            <a:r>
              <a:rPr kumimoji="1" lang="en-US" altLang="ja-JP" dirty="0"/>
              <a:t>SPMD</a:t>
            </a:r>
            <a:endParaRPr kumimoji="1" lang="ja-JP" altLang="en-US" dirty="0"/>
          </a:p>
        </p:txBody>
      </p:sp>
      <p:sp>
        <p:nvSpPr>
          <p:cNvPr id="3" name="テキスト プレースホルダー 2">
            <a:extLst>
              <a:ext uri="{FF2B5EF4-FFF2-40B4-BE49-F238E27FC236}">
                <a16:creationId xmlns:a16="http://schemas.microsoft.com/office/drawing/2014/main" id="{0D1E838F-DC3B-47FC-0767-E74E9F552421}"/>
              </a:ext>
            </a:extLst>
          </p:cNvPr>
          <p:cNvSpPr>
            <a:spLocks noGrp="1"/>
          </p:cNvSpPr>
          <p:nvPr>
            <p:ph type="body" sz="quarter" idx="10"/>
          </p:nvPr>
        </p:nvSpPr>
        <p:spPr/>
        <p:txBody>
          <a:bodyPr/>
          <a:lstStyle/>
          <a:p>
            <a:r>
              <a:rPr kumimoji="1" lang="en-US" altLang="ja-JP" dirty="0"/>
              <a:t>SIMD </a:t>
            </a:r>
            <a:r>
              <a:rPr kumimoji="1" lang="ja-JP" altLang="en-US" dirty="0"/>
              <a:t>命令</a:t>
            </a:r>
            <a:endParaRPr kumimoji="1" lang="en-US" altLang="ja-JP" dirty="0"/>
          </a:p>
          <a:p>
            <a:pPr lvl="1"/>
            <a:r>
              <a:rPr kumimoji="1" lang="en-US" altLang="ja-JP" dirty="0"/>
              <a:t>SIMD </a:t>
            </a:r>
            <a:r>
              <a:rPr kumimoji="1" lang="ja-JP" altLang="en-US" dirty="0"/>
              <a:t>のハードウェアを直接命令に見せている</a:t>
            </a:r>
            <a:endParaRPr kumimoji="1" lang="en-US" altLang="ja-JP" dirty="0"/>
          </a:p>
          <a:p>
            <a:r>
              <a:rPr kumimoji="1" lang="en-US" altLang="ja-JP" dirty="0">
                <a:solidFill>
                  <a:schemeClr val="accent5"/>
                </a:solidFill>
              </a:rPr>
              <a:t>Single Program Multiple Data (SPMD) </a:t>
            </a:r>
            <a:r>
              <a:rPr kumimoji="1" lang="ja-JP" altLang="en-US" dirty="0"/>
              <a:t>：</a:t>
            </a:r>
            <a:endParaRPr kumimoji="1" lang="en-US" altLang="ja-JP" dirty="0"/>
          </a:p>
          <a:p>
            <a:pPr lvl="1"/>
            <a:r>
              <a:rPr kumimoji="1" lang="ja-JP" altLang="en-US" dirty="0"/>
              <a:t>マルチスレッド方式によってプログラムを記述</a:t>
            </a:r>
            <a:endParaRPr kumimoji="1" lang="en-US" altLang="ja-JP" dirty="0"/>
          </a:p>
          <a:p>
            <a:pPr lvl="2"/>
            <a:r>
              <a:rPr lang="en-US" altLang="ja-JP" dirty="0"/>
              <a:t>Single Program = </a:t>
            </a:r>
            <a:r>
              <a:rPr lang="ja-JP" altLang="en-US" dirty="0"/>
              <a:t>同じことをするスレッド</a:t>
            </a:r>
            <a:endParaRPr lang="en-US" altLang="ja-JP" dirty="0"/>
          </a:p>
          <a:p>
            <a:pPr lvl="2"/>
            <a:r>
              <a:rPr kumimoji="1" lang="ja-JP" altLang="en-US" dirty="0"/>
              <a:t>本日冒頭の行列積の例そのもの</a:t>
            </a:r>
            <a:endParaRPr kumimoji="1" lang="en-US" altLang="ja-JP" dirty="0"/>
          </a:p>
          <a:p>
            <a:pPr lvl="1"/>
            <a:r>
              <a:rPr kumimoji="1" lang="en-US" altLang="ja-JP" dirty="0"/>
              <a:t>SIMD </a:t>
            </a:r>
            <a:r>
              <a:rPr kumimoji="1" lang="ja-JP" altLang="en-US" dirty="0"/>
              <a:t>のハードウェアはプログラマからは直接見えないよう隠蔽される</a:t>
            </a:r>
            <a:endParaRPr kumimoji="1" lang="en-US" altLang="ja-JP" dirty="0"/>
          </a:p>
        </p:txBody>
      </p:sp>
    </p:spTree>
    <p:extLst>
      <p:ext uri="{BB962C8B-B14F-4D97-AF65-F5344CB8AC3E}">
        <p14:creationId xmlns:p14="http://schemas.microsoft.com/office/powerpoint/2010/main" val="3477034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lang="en-US" altLang="ja-JP" dirty="0"/>
              <a:t>GPU </a:t>
            </a:r>
            <a:r>
              <a:rPr lang="ja-JP" altLang="en-US" dirty="0"/>
              <a:t>が対象とする処理</a:t>
            </a:r>
            <a:endParaRPr kumimoji="1" lang="ja-JP" altLang="en-US" dirty="0"/>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ja-JP" altLang="en-US" dirty="0"/>
              <a:t>大量の単純な処理の繰り返し</a:t>
            </a:r>
            <a:endParaRPr kumimoji="1" lang="en-US" altLang="ja-JP" dirty="0"/>
          </a:p>
          <a:p>
            <a:pPr lvl="1"/>
            <a:r>
              <a:rPr kumimoji="1" lang="ja-JP" altLang="en-US" dirty="0"/>
              <a:t>並列処理できる部分が自明</a:t>
            </a:r>
            <a:endParaRPr kumimoji="1" lang="en-US" altLang="ja-JP" dirty="0"/>
          </a:p>
          <a:p>
            <a:pPr lvl="1"/>
            <a:r>
              <a:rPr kumimoji="1" lang="ja-JP" altLang="en-US" dirty="0"/>
              <a:t>マルチスレッド化や </a:t>
            </a:r>
            <a:r>
              <a:rPr kumimoji="1" lang="en-US" altLang="ja-JP" dirty="0"/>
              <a:t>SIMD </a:t>
            </a:r>
            <a:r>
              <a:rPr kumimoji="1" lang="ja-JP" altLang="en-US" dirty="0"/>
              <a:t>命令化（後述）が簡単にできる</a:t>
            </a:r>
            <a:endParaRPr kumimoji="1" lang="en-US" altLang="ja-JP" dirty="0"/>
          </a:p>
        </p:txBody>
      </p:sp>
    </p:spTree>
    <p:extLst>
      <p:ext uri="{BB962C8B-B14F-4D97-AF65-F5344CB8AC3E}">
        <p14:creationId xmlns:p14="http://schemas.microsoft.com/office/powerpoint/2010/main" val="2041673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48DAE84-4F32-84CC-6D49-F5491F1F611E}"/>
              </a:ext>
            </a:extLst>
          </p:cNvPr>
          <p:cNvSpPr/>
          <p:nvPr/>
        </p:nvSpPr>
        <p:spPr bwMode="auto">
          <a:xfrm>
            <a:off x="1331964" y="1899290"/>
            <a:ext cx="5580062" cy="1080012"/>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77875371-F226-FDF4-C593-0DF7D95A2A08}"/>
              </a:ext>
            </a:extLst>
          </p:cNvPr>
          <p:cNvSpPr/>
          <p:nvPr/>
        </p:nvSpPr>
        <p:spPr bwMode="auto">
          <a:xfrm>
            <a:off x="1331964" y="5229327"/>
            <a:ext cx="5580062" cy="1170013"/>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 name="正方形/長方形 3">
            <a:extLst>
              <a:ext uri="{FF2B5EF4-FFF2-40B4-BE49-F238E27FC236}">
                <a16:creationId xmlns:a16="http://schemas.microsoft.com/office/drawing/2014/main" id="{46CBEAB2-029B-57BC-2EB8-9FD575F724DA}"/>
              </a:ext>
            </a:extLst>
          </p:cNvPr>
          <p:cNvSpPr/>
          <p:nvPr/>
        </p:nvSpPr>
        <p:spPr bwMode="auto">
          <a:xfrm>
            <a:off x="971960" y="1449285"/>
            <a:ext cx="5940066" cy="450005"/>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E6B23795-FB48-8DF2-3340-A826F911F24E}"/>
              </a:ext>
            </a:extLst>
          </p:cNvPr>
          <p:cNvSpPr/>
          <p:nvPr/>
        </p:nvSpPr>
        <p:spPr bwMode="auto">
          <a:xfrm>
            <a:off x="971960" y="4419318"/>
            <a:ext cx="5940066" cy="810009"/>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en-US" altLang="ja-JP" dirty="0"/>
              <a:t>SPMD </a:t>
            </a:r>
            <a:r>
              <a:rPr kumimoji="1" lang="ja-JP" altLang="en-US" dirty="0"/>
              <a:t>による並列化の例</a:t>
            </a:r>
          </a:p>
        </p:txBody>
      </p:sp>
      <p:sp>
        <p:nvSpPr>
          <p:cNvPr id="3" name="テキスト プレースホルダー 2"/>
          <p:cNvSpPr>
            <a:spLocks noGrp="1"/>
          </p:cNvSpPr>
          <p:nvPr>
            <p:ph type="body" sz="quarter" idx="10"/>
          </p:nvPr>
        </p:nvSpPr>
        <p:spPr>
          <a:xfrm>
            <a:off x="611956" y="1269283"/>
            <a:ext cx="8280092" cy="5219751"/>
          </a:xfrm>
        </p:spPr>
        <p:txBody>
          <a:bodyPr/>
          <a:lstStyle/>
          <a:p>
            <a:r>
              <a:rPr kumimoji="1" lang="ja-JP" altLang="en-US" dirty="0"/>
              <a:t>ループで書いた行列積のコード</a:t>
            </a:r>
            <a:endParaRPr kumimoji="1" lang="en-US" altLang="ja-JP" dirty="0"/>
          </a:p>
          <a:p>
            <a:pPr marL="360000" lvl="1" indent="0">
              <a:buNone/>
            </a:pP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 </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b[j][k] * c[k][i];</a:t>
            </a:r>
          </a:p>
          <a:p>
            <a:r>
              <a:rPr kumimoji="1" lang="en-US" altLang="ja-JP" dirty="0">
                <a:latin typeface="Consolas" panose="020B0609020204030204" pitchFamily="49" charset="0"/>
              </a:rPr>
              <a:t>j </a:t>
            </a:r>
            <a:r>
              <a:rPr kumimoji="1" lang="ja-JP" altLang="en-US" dirty="0">
                <a:latin typeface="Consolas" panose="020B0609020204030204" pitchFamily="49" charset="0"/>
              </a:rPr>
              <a:t>の部分のループを複数のスレッドとしてマルチスレッド化</a:t>
            </a:r>
            <a:endParaRPr kumimoji="1" lang="en-US" altLang="ja-JP" dirty="0">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a:t>
            </a:r>
            <a:r>
              <a:rPr lang="en-US" altLang="ja-JP" dirty="0" err="1">
                <a:solidFill>
                  <a:schemeClr val="accent3">
                    <a:lumMod val="75000"/>
                  </a:schemeClr>
                </a:solidFill>
                <a:latin typeface="Consolas" panose="020B0609020204030204" pitchFamily="49" charset="0"/>
              </a:rPr>
              <a:t>func</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が </a:t>
            </a:r>
            <a:r>
              <a:rPr lang="en-US" altLang="ja-JP" dirty="0">
                <a:solidFill>
                  <a:schemeClr val="accent3">
                    <a:lumMod val="75000"/>
                  </a:schemeClr>
                </a:solidFill>
                <a:latin typeface="Consolas" panose="020B0609020204030204" pitchFamily="49" charset="0"/>
              </a:rPr>
              <a:t>1024 </a:t>
            </a:r>
            <a:r>
              <a:rPr lang="ja-JP" altLang="en-US" dirty="0">
                <a:solidFill>
                  <a:schemeClr val="accent3">
                    <a:lumMod val="75000"/>
                  </a:schemeClr>
                </a:solidFill>
                <a:latin typeface="Consolas" panose="020B0609020204030204" pitchFamily="49" charset="0"/>
              </a:rPr>
              <a:t>個起動されて並列に実行される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0-1023 </a:t>
            </a:r>
            <a:r>
              <a:rPr lang="ja-JP" altLang="en-US" dirty="0">
                <a:solidFill>
                  <a:schemeClr val="accent3">
                    <a:lumMod val="75000"/>
                  </a:schemeClr>
                </a:solidFill>
                <a:latin typeface="Consolas" panose="020B0609020204030204" pitchFamily="49" charset="0"/>
              </a:rPr>
              <a:t>がスレッド </a:t>
            </a:r>
            <a:r>
              <a:rPr lang="en-US" altLang="ja-JP" dirty="0">
                <a:solidFill>
                  <a:schemeClr val="accent3">
                    <a:lumMod val="75000"/>
                  </a:schemeClr>
                </a:solidFill>
                <a:latin typeface="Consolas" panose="020B0609020204030204" pitchFamily="49" charset="0"/>
              </a:rPr>
              <a:t>ID </a:t>
            </a:r>
            <a:r>
              <a:rPr lang="ja-JP" altLang="en-US" dirty="0">
                <a:solidFill>
                  <a:schemeClr val="accent3">
                    <a:lumMod val="75000"/>
                  </a:schemeClr>
                </a:solidFill>
                <a:latin typeface="Consolas" panose="020B0609020204030204" pitchFamily="49" charset="0"/>
              </a:rPr>
              <a:t>として渡される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err="1">
                <a:latin typeface="Consolas" panose="020B0609020204030204" pitchFamily="49" charset="0"/>
              </a:rPr>
              <a:t>func</a:t>
            </a:r>
            <a:r>
              <a:rPr lang="en-US" altLang="ja-JP" dirty="0">
                <a:latin typeface="Consolas" panose="020B0609020204030204" pitchFamily="49" charset="0"/>
              </a:rPr>
              <a:t>(</a:t>
            </a:r>
            <a:r>
              <a:rPr lang="en-US" altLang="ja-JP" dirty="0" err="1">
                <a:latin typeface="Consolas" panose="020B0609020204030204" pitchFamily="49" charset="0"/>
              </a:rPr>
              <a:t>thread_id</a:t>
            </a:r>
            <a:r>
              <a:rPr lang="en-US" altLang="ja-JP" dirty="0">
                <a:latin typeface="Consolas" panose="020B0609020204030204" pitchFamily="49" charset="0"/>
              </a:rPr>
              <a:t>) { </a:t>
            </a:r>
          </a:p>
          <a:p>
            <a:pPr marL="360000" lvl="1" indent="0">
              <a:buNone/>
            </a:pPr>
            <a:r>
              <a:rPr lang="en-US" altLang="ja-JP" dirty="0">
                <a:latin typeface="Consolas" panose="020B0609020204030204" pitchFamily="49" charset="0"/>
              </a:rPr>
              <a:t>  </a:t>
            </a:r>
            <a:r>
              <a:rPr lang="en-US" altLang="ja-JP" dirty="0">
                <a:solidFill>
                  <a:schemeClr val="accent5"/>
                </a:solidFill>
                <a:latin typeface="Consolas" panose="020B0609020204030204" pitchFamily="49" charset="0"/>
              </a:rPr>
              <a:t>j</a:t>
            </a:r>
            <a:r>
              <a:rPr lang="en-US" altLang="ja-JP" dirty="0">
                <a:latin typeface="Consolas" panose="020B0609020204030204" pitchFamily="49" charset="0"/>
              </a:rPr>
              <a:t> = </a:t>
            </a:r>
            <a:r>
              <a:rPr lang="en-US" altLang="ja-JP" dirty="0" err="1">
                <a:latin typeface="Consolas" panose="020B0609020204030204" pitchFamily="49" charset="0"/>
              </a:rPr>
              <a:t>thread_id</a:t>
            </a:r>
            <a:r>
              <a:rPr lang="en-US" altLang="ja-JP" dirty="0">
                <a:latin typeface="Consolas" panose="020B0609020204030204" pitchFamily="49" charset="0"/>
              </a:rPr>
              <a:t>;	// k </a:t>
            </a:r>
            <a:r>
              <a:rPr lang="ja-JP" altLang="en-US">
                <a:latin typeface="Consolas" panose="020B0609020204030204" pitchFamily="49" charset="0"/>
              </a:rPr>
              <a:t>だと同じ場所に書いてしまう</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a:t>
            </a:r>
            <a:r>
              <a:rPr lang="en-US" altLang="ja-JP" dirty="0">
                <a:solidFill>
                  <a:schemeClr val="accent5"/>
                </a:solidFill>
                <a:latin typeface="Consolas" panose="020B0609020204030204" pitchFamily="49" charset="0"/>
              </a:rPr>
              <a:t>j</a:t>
            </a:r>
            <a:r>
              <a:rPr lang="en-US" altLang="ja-JP" dirty="0">
                <a:latin typeface="Consolas" panose="020B0609020204030204" pitchFamily="49" charset="0"/>
              </a:rPr>
              <a:t>][i] += b[</a:t>
            </a:r>
            <a:r>
              <a:rPr lang="en-US" altLang="ja-JP" dirty="0">
                <a:solidFill>
                  <a:schemeClr val="accent5"/>
                </a:solidFill>
                <a:latin typeface="Consolas" panose="020B0609020204030204" pitchFamily="49" charset="0"/>
              </a:rPr>
              <a:t>j</a:t>
            </a:r>
            <a:r>
              <a:rPr lang="en-US" altLang="ja-JP" dirty="0">
                <a:latin typeface="Consolas" panose="020B0609020204030204" pitchFamily="49" charset="0"/>
              </a:rPr>
              <a:t>][k] * c[k][i];</a:t>
            </a:r>
          </a:p>
          <a:p>
            <a:pPr marL="360000" lvl="1" indent="0">
              <a:buNone/>
            </a:pPr>
            <a:r>
              <a:rPr kumimoji="1" lang="en-US" altLang="ja-JP" dirty="0">
                <a:latin typeface="Consolas" panose="020B0609020204030204" pitchFamily="49" charset="0"/>
              </a:rPr>
              <a:t>}</a:t>
            </a: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2725261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EDA0BE-95A1-E063-2B97-81E7CB16392E}"/>
              </a:ext>
            </a:extLst>
          </p:cNvPr>
          <p:cNvSpPr>
            <a:spLocks noGrp="1"/>
          </p:cNvSpPr>
          <p:nvPr>
            <p:ph type="title"/>
          </p:nvPr>
        </p:nvSpPr>
        <p:spPr/>
        <p:txBody>
          <a:bodyPr/>
          <a:lstStyle/>
          <a:p>
            <a:r>
              <a:rPr kumimoji="1" lang="en-US" altLang="ja-JP" dirty="0"/>
              <a:t>SPMD </a:t>
            </a:r>
            <a:r>
              <a:rPr kumimoji="1" lang="ja-JP" altLang="en-US" dirty="0"/>
              <a:t>で書かれたプログラムの実行</a:t>
            </a:r>
          </a:p>
        </p:txBody>
      </p:sp>
      <p:sp>
        <p:nvSpPr>
          <p:cNvPr id="3" name="テキスト プレースホルダー 2">
            <a:extLst>
              <a:ext uri="{FF2B5EF4-FFF2-40B4-BE49-F238E27FC236}">
                <a16:creationId xmlns:a16="http://schemas.microsoft.com/office/drawing/2014/main" id="{822126ED-CCBE-9570-5387-7AE3ADDC00CD}"/>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命令への変換</a:t>
            </a:r>
            <a:endParaRPr kumimoji="1" lang="en-US" altLang="ja-JP" dirty="0"/>
          </a:p>
          <a:p>
            <a:pPr lvl="1"/>
            <a:r>
              <a:rPr kumimoji="1" lang="ja-JP" altLang="en-US" dirty="0"/>
              <a:t>コンパイラにより自動で変換</a:t>
            </a:r>
            <a:endParaRPr kumimoji="1" lang="en-US" altLang="ja-JP" dirty="0"/>
          </a:p>
          <a:p>
            <a:pPr lvl="1"/>
            <a:r>
              <a:rPr kumimoji="1" lang="ja-JP" altLang="en-US" dirty="0"/>
              <a:t>変換された </a:t>
            </a:r>
            <a:r>
              <a:rPr kumimoji="1" lang="en-US" altLang="ja-JP" dirty="0"/>
              <a:t>SIMD </a:t>
            </a:r>
            <a:r>
              <a:rPr kumimoji="1" lang="ja-JP" altLang="en-US" dirty="0"/>
              <a:t>命令を実行</a:t>
            </a:r>
            <a:endParaRPr kumimoji="1" lang="en-US" altLang="ja-JP" dirty="0"/>
          </a:p>
          <a:p>
            <a:pPr lvl="1"/>
            <a:r>
              <a:rPr lang="en-US" altLang="ja-JP" dirty="0"/>
              <a:t>AMD/Intel </a:t>
            </a:r>
            <a:r>
              <a:rPr lang="ja-JP" altLang="en-US" dirty="0"/>
              <a:t>の方式</a:t>
            </a:r>
            <a:endParaRPr lang="en-US" altLang="ja-JP" dirty="0"/>
          </a:p>
          <a:p>
            <a:pPr marL="457200" indent="-457200">
              <a:buFont typeface="+mj-lt"/>
              <a:buAutoNum type="arabicPeriod"/>
            </a:pPr>
            <a:r>
              <a:rPr kumimoji="1" lang="en-US" altLang="ja-JP" dirty="0">
                <a:solidFill>
                  <a:schemeClr val="accent5"/>
                </a:solidFill>
              </a:rPr>
              <a:t>Single Instruction Multiple Thread (SIMT) </a:t>
            </a:r>
            <a:r>
              <a:rPr kumimoji="1" lang="ja-JP" altLang="en-US" dirty="0"/>
              <a:t>ハードウェアによる実行</a:t>
            </a:r>
            <a:endParaRPr kumimoji="1" lang="en-US" altLang="ja-JP" dirty="0"/>
          </a:p>
          <a:p>
            <a:pPr lvl="1"/>
            <a:r>
              <a:rPr kumimoji="1" lang="ja-JP" altLang="en-US" dirty="0"/>
              <a:t>命令列自体はスカラ命令で記述</a:t>
            </a:r>
            <a:endParaRPr kumimoji="1" lang="en-US" altLang="ja-JP" dirty="0"/>
          </a:p>
          <a:p>
            <a:pPr lvl="1"/>
            <a:r>
              <a:rPr kumimoji="1" lang="ja-JP" altLang="en-US" dirty="0"/>
              <a:t>マルチスレッド実行をハードウェアで </a:t>
            </a:r>
            <a:r>
              <a:rPr kumimoji="1" lang="en-US" altLang="ja-JP" dirty="0"/>
              <a:t>SIMD </a:t>
            </a:r>
            <a:r>
              <a:rPr kumimoji="1" lang="ja-JP" altLang="en-US" dirty="0"/>
              <a:t>にマップする</a:t>
            </a:r>
            <a:endParaRPr kumimoji="1" lang="en-US" altLang="ja-JP" dirty="0"/>
          </a:p>
          <a:p>
            <a:pPr lvl="1"/>
            <a:r>
              <a:rPr kumimoji="1" lang="en-US" altLang="ja-JP" dirty="0"/>
              <a:t>NVIDIA </a:t>
            </a:r>
            <a:r>
              <a:rPr kumimoji="1" lang="ja-JP" altLang="en-US" dirty="0"/>
              <a:t>の方式</a:t>
            </a:r>
          </a:p>
        </p:txBody>
      </p:sp>
    </p:spTree>
    <p:extLst>
      <p:ext uri="{BB962C8B-B14F-4D97-AF65-F5344CB8AC3E}">
        <p14:creationId xmlns:p14="http://schemas.microsoft.com/office/powerpoint/2010/main" val="1696678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79E8A82-4B38-AA4D-E9F8-FE460C52B488}"/>
              </a:ext>
            </a:extLst>
          </p:cNvPr>
          <p:cNvSpPr/>
          <p:nvPr/>
        </p:nvSpPr>
        <p:spPr bwMode="auto">
          <a:xfrm>
            <a:off x="521955" y="1358977"/>
            <a:ext cx="8190091" cy="2070023"/>
          </a:xfrm>
          <a:prstGeom prst="rect">
            <a:avLst/>
          </a:prstGeom>
          <a:solidFill>
            <a:schemeClr val="accent5">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sp>
        <p:nvSpPr>
          <p:cNvPr id="49" name="正方形/長方形 48">
            <a:extLst>
              <a:ext uri="{FF2B5EF4-FFF2-40B4-BE49-F238E27FC236}">
                <a16:creationId xmlns:a16="http://schemas.microsoft.com/office/drawing/2014/main" id="{DA2130DF-FE5E-BD60-E905-D93EC0378B7C}"/>
              </a:ext>
            </a:extLst>
          </p:cNvPr>
          <p:cNvSpPr/>
          <p:nvPr/>
        </p:nvSpPr>
        <p:spPr bwMode="auto">
          <a:xfrm>
            <a:off x="4211995" y="3428999"/>
            <a:ext cx="4500051" cy="990011"/>
          </a:xfrm>
          <a:prstGeom prst="rect">
            <a:avLst/>
          </a:prstGeom>
          <a:solidFill>
            <a:schemeClr val="accent5">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accent5"/>
              </a:solidFill>
              <a:latin typeface="+mn-ea"/>
            </a:endParaRPr>
          </a:p>
        </p:txBody>
      </p:sp>
      <p:sp>
        <p:nvSpPr>
          <p:cNvPr id="2" name="タイトル 1">
            <a:extLst>
              <a:ext uri="{FF2B5EF4-FFF2-40B4-BE49-F238E27FC236}">
                <a16:creationId xmlns:a16="http://schemas.microsoft.com/office/drawing/2014/main" id="{99FEE23C-ED43-9D2A-796C-9C4DCD113CB0}"/>
              </a:ext>
            </a:extLst>
          </p:cNvPr>
          <p:cNvSpPr>
            <a:spLocks noGrp="1"/>
          </p:cNvSpPr>
          <p:nvPr>
            <p:ph type="title"/>
          </p:nvPr>
        </p:nvSpPr>
        <p:spPr/>
        <p:txBody>
          <a:bodyPr/>
          <a:lstStyle/>
          <a:p>
            <a:r>
              <a:rPr kumimoji="1" lang="en-US" altLang="ja-JP" dirty="0"/>
              <a:t>GPU </a:t>
            </a:r>
            <a:r>
              <a:rPr kumimoji="1" lang="ja-JP" altLang="en-US" dirty="0"/>
              <a:t>におけるソフトとハードの関係</a:t>
            </a:r>
            <a:br>
              <a:rPr kumimoji="1" lang="en-US" altLang="ja-JP" dirty="0"/>
            </a:br>
            <a:r>
              <a:rPr kumimoji="1" lang="ja-JP" altLang="en-US" sz="1400" dirty="0"/>
              <a:t>図は </a:t>
            </a:r>
            <a:r>
              <a:rPr lang="en-US" altLang="ja-JP" sz="1400" dirty="0"/>
              <a:t>Caroline </a:t>
            </a:r>
            <a:r>
              <a:rPr lang="en-US" altLang="ja-JP" sz="1400" dirty="0" err="1"/>
              <a:t>Collange</a:t>
            </a:r>
            <a:r>
              <a:rPr lang="en-US" altLang="ja-JP" sz="1400" dirty="0"/>
              <a:t> “GPU architecture part 2: SIMT control flow management” </a:t>
            </a:r>
            <a:r>
              <a:rPr lang="ja-JP" altLang="en-US" sz="1400" dirty="0"/>
              <a:t>より</a:t>
            </a:r>
            <a:endParaRPr kumimoji="1" lang="ja-JP" altLang="en-US" dirty="0"/>
          </a:p>
        </p:txBody>
      </p:sp>
      <p:sp>
        <p:nvSpPr>
          <p:cNvPr id="7" name="正方形/長方形 6">
            <a:extLst>
              <a:ext uri="{FF2B5EF4-FFF2-40B4-BE49-F238E27FC236}">
                <a16:creationId xmlns:a16="http://schemas.microsoft.com/office/drawing/2014/main" id="{649C34EF-F439-639A-CE9D-F59E75C0E9CD}"/>
              </a:ext>
            </a:extLst>
          </p:cNvPr>
          <p:cNvSpPr/>
          <p:nvPr/>
        </p:nvSpPr>
        <p:spPr bwMode="auto">
          <a:xfrm>
            <a:off x="611956" y="1358977"/>
            <a:ext cx="2250025"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Software: CUDA, Open CL ...</a:t>
            </a:r>
            <a:endParaRPr kumimoji="1" lang="ja-JP" altLang="en-US" sz="1600" dirty="0">
              <a:solidFill>
                <a:schemeClr val="tx1">
                  <a:lumMod val="75000"/>
                  <a:lumOff val="25000"/>
                </a:schemeClr>
              </a:solidFill>
              <a:latin typeface="+mn-ea"/>
            </a:endParaRPr>
          </a:p>
        </p:txBody>
      </p:sp>
      <p:sp>
        <p:nvSpPr>
          <p:cNvPr id="9" name="正方形/長方形 8">
            <a:extLst>
              <a:ext uri="{FF2B5EF4-FFF2-40B4-BE49-F238E27FC236}">
                <a16:creationId xmlns:a16="http://schemas.microsoft.com/office/drawing/2014/main" id="{36F5EB3E-42F6-60D7-1E6D-D76BC9C49673}"/>
              </a:ext>
            </a:extLst>
          </p:cNvPr>
          <p:cNvSpPr/>
          <p:nvPr/>
        </p:nvSpPr>
        <p:spPr bwMode="auto">
          <a:xfrm>
            <a:off x="2411976" y="1898983"/>
            <a:ext cx="1800021" cy="810009"/>
          </a:xfrm>
          <a:prstGeom prst="rect">
            <a:avLst/>
          </a:prstGeom>
          <a:solidFill>
            <a:srgbClr val="E8F5F8"/>
          </a:solidFill>
          <a:ln w="15875">
            <a:solidFill>
              <a:schemeClr val="tx1">
                <a:lumMod val="50000"/>
                <a:lumOff val="50000"/>
              </a:schemeClr>
            </a:solid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fr-FR" altLang="ja-JP" sz="1600" dirty="0">
                <a:solidFill>
                  <a:schemeClr val="tx1">
                    <a:lumMod val="75000"/>
                    <a:lumOff val="25000"/>
                  </a:schemeClr>
                </a:solidFill>
                <a:latin typeface="Consolas" panose="020B0609020204030204" pitchFamily="49" charset="0"/>
              </a:rPr>
              <a:t>func(t_id) { </a:t>
            </a:r>
          </a:p>
          <a:p>
            <a:r>
              <a:rPr kumimoji="1" lang="fr-FR" altLang="ja-JP" sz="1600" dirty="0">
                <a:solidFill>
                  <a:schemeClr val="tx1">
                    <a:lumMod val="75000"/>
                    <a:lumOff val="25000"/>
                  </a:schemeClr>
                </a:solidFill>
                <a:latin typeface="Consolas" panose="020B0609020204030204" pitchFamily="49" charset="0"/>
              </a:rPr>
              <a:t>  a[t_id] += 1;</a:t>
            </a:r>
            <a:br>
              <a:rPr kumimoji="1" lang="fr-FR" altLang="ja-JP" sz="1600" dirty="0">
                <a:solidFill>
                  <a:schemeClr val="tx1">
                    <a:lumMod val="75000"/>
                    <a:lumOff val="25000"/>
                  </a:schemeClr>
                </a:solidFill>
                <a:latin typeface="Consolas" panose="020B0609020204030204" pitchFamily="49" charset="0"/>
              </a:rPr>
            </a:br>
            <a:r>
              <a:rPr kumimoji="1" lang="fr-FR"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10" name="グループ化 9">
            <a:extLst>
              <a:ext uri="{FF2B5EF4-FFF2-40B4-BE49-F238E27FC236}">
                <a16:creationId xmlns:a16="http://schemas.microsoft.com/office/drawing/2014/main" id="{DAE82DCC-C291-03E3-BF99-A4ECADCC91D1}"/>
              </a:ext>
            </a:extLst>
          </p:cNvPr>
          <p:cNvGrpSpPr/>
          <p:nvPr/>
        </p:nvGrpSpPr>
        <p:grpSpPr>
          <a:xfrm>
            <a:off x="4391998" y="1988984"/>
            <a:ext cx="90001" cy="630007"/>
            <a:chOff x="2411976" y="3068996"/>
            <a:chExt cx="90001" cy="630007"/>
          </a:xfrm>
        </p:grpSpPr>
        <p:cxnSp>
          <p:nvCxnSpPr>
            <p:cNvPr id="11" name="直線コネクタ 10">
              <a:extLst>
                <a:ext uri="{FF2B5EF4-FFF2-40B4-BE49-F238E27FC236}">
                  <a16:creationId xmlns:a16="http://schemas.microsoft.com/office/drawing/2014/main" id="{D4D50623-BDD8-4AA5-F46F-E4F4DAB4385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40DB851B-1E90-5E56-1908-CCF3972CF613}"/>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3" name="直線コネクタ 12">
              <a:extLst>
                <a:ext uri="{FF2B5EF4-FFF2-40B4-BE49-F238E27FC236}">
                  <a16:creationId xmlns:a16="http://schemas.microsoft.com/office/drawing/2014/main" id="{91D24EF1-5C37-9930-A3DB-3EF721854C70}"/>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4" name="直線コネクタ 13">
              <a:extLst>
                <a:ext uri="{FF2B5EF4-FFF2-40B4-BE49-F238E27FC236}">
                  <a16:creationId xmlns:a16="http://schemas.microsoft.com/office/drawing/2014/main" id="{516AF0BD-0C05-2FB2-3235-DBE5E08288F1}"/>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ACB6E8D4-28DF-9D21-3688-C02AA3748D01}"/>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AD3E731D-8104-58BD-4518-5C8AB11ED0B6}"/>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8834D5F3-C7A4-A6A4-4A16-7350FED93979}"/>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18" name="グループ化 17">
            <a:extLst>
              <a:ext uri="{FF2B5EF4-FFF2-40B4-BE49-F238E27FC236}">
                <a16:creationId xmlns:a16="http://schemas.microsoft.com/office/drawing/2014/main" id="{3AEF6DCF-A237-B897-5809-DD7E14129651}"/>
              </a:ext>
            </a:extLst>
          </p:cNvPr>
          <p:cNvGrpSpPr/>
          <p:nvPr/>
        </p:nvGrpSpPr>
        <p:grpSpPr>
          <a:xfrm>
            <a:off x="4572000" y="1988984"/>
            <a:ext cx="90001" cy="630007"/>
            <a:chOff x="2411976" y="3068996"/>
            <a:chExt cx="90001" cy="630007"/>
          </a:xfrm>
        </p:grpSpPr>
        <p:cxnSp>
          <p:nvCxnSpPr>
            <p:cNvPr id="19" name="直線コネクタ 18">
              <a:extLst>
                <a:ext uri="{FF2B5EF4-FFF2-40B4-BE49-F238E27FC236}">
                  <a16:creationId xmlns:a16="http://schemas.microsoft.com/office/drawing/2014/main" id="{030D81CE-FFC3-7916-906D-68F8B329164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A7F68321-8D96-FED2-F63A-21980C6D05ED}"/>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5E872B7C-19AA-860A-C79D-D1B32265408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9D1CA219-C1CD-38F2-E812-3ADA9856C1B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3F70AC5-371A-EEE1-47E1-ED0D35542640}"/>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4" name="直線コネクタ 23">
              <a:extLst>
                <a:ext uri="{FF2B5EF4-FFF2-40B4-BE49-F238E27FC236}">
                  <a16:creationId xmlns:a16="http://schemas.microsoft.com/office/drawing/2014/main" id="{51C570AC-49D8-E5C2-F6A3-877BF15A140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5" name="直線コネクタ 24">
              <a:extLst>
                <a:ext uri="{FF2B5EF4-FFF2-40B4-BE49-F238E27FC236}">
                  <a16:creationId xmlns:a16="http://schemas.microsoft.com/office/drawing/2014/main" id="{3E750288-02C8-7164-88B7-E9A7396FB2C6}"/>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26" name="正方形/長方形 25">
            <a:extLst>
              <a:ext uri="{FF2B5EF4-FFF2-40B4-BE49-F238E27FC236}">
                <a16:creationId xmlns:a16="http://schemas.microsoft.com/office/drawing/2014/main" id="{89881E89-DC9F-FF75-4FE7-41F2E9F6CE3F}"/>
              </a:ext>
            </a:extLst>
          </p:cNvPr>
          <p:cNvSpPr/>
          <p:nvPr/>
        </p:nvSpPr>
        <p:spPr bwMode="auto">
          <a:xfrm>
            <a:off x="4752002" y="162898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200" dirty="0">
                <a:solidFill>
                  <a:schemeClr val="tx1">
                    <a:lumMod val="75000"/>
                    <a:lumOff val="25000"/>
                  </a:schemeClr>
                </a:solidFill>
                <a:latin typeface="+mn-ea"/>
              </a:rPr>
              <a:t>スレッド</a:t>
            </a:r>
          </a:p>
        </p:txBody>
      </p:sp>
      <p:grpSp>
        <p:nvGrpSpPr>
          <p:cNvPr id="28" name="グループ化 27">
            <a:extLst>
              <a:ext uri="{FF2B5EF4-FFF2-40B4-BE49-F238E27FC236}">
                <a16:creationId xmlns:a16="http://schemas.microsoft.com/office/drawing/2014/main" id="{C62E68A7-54F7-6FB0-A3DC-40D0E90506EA}"/>
              </a:ext>
            </a:extLst>
          </p:cNvPr>
          <p:cNvGrpSpPr/>
          <p:nvPr/>
        </p:nvGrpSpPr>
        <p:grpSpPr>
          <a:xfrm>
            <a:off x="4752002" y="1988984"/>
            <a:ext cx="90001" cy="630007"/>
            <a:chOff x="2411976" y="3068996"/>
            <a:chExt cx="90001" cy="630007"/>
          </a:xfrm>
        </p:grpSpPr>
        <p:cxnSp>
          <p:nvCxnSpPr>
            <p:cNvPr id="29" name="直線コネクタ 28">
              <a:extLst>
                <a:ext uri="{FF2B5EF4-FFF2-40B4-BE49-F238E27FC236}">
                  <a16:creationId xmlns:a16="http://schemas.microsoft.com/office/drawing/2014/main" id="{9A3D31C2-D20A-DF20-1040-953A8EC509E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60630E9-9D75-10E6-C808-23C550BB7B7E}"/>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1" name="直線コネクタ 30">
              <a:extLst>
                <a:ext uri="{FF2B5EF4-FFF2-40B4-BE49-F238E27FC236}">
                  <a16:creationId xmlns:a16="http://schemas.microsoft.com/office/drawing/2014/main" id="{D0E25F03-D59C-4336-FDA6-B96F53DD9726}"/>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B0DC4B26-7051-11BC-0FC2-EEC424CF1E8F}"/>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B0333041-7A93-30CD-81C5-B2AFF551C84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1EBA9024-6224-5901-49B6-B0B1CA5E9B1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ADDF6F4-51B7-8698-353B-9BB631FC738F}"/>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36" name="グループ化 35">
            <a:extLst>
              <a:ext uri="{FF2B5EF4-FFF2-40B4-BE49-F238E27FC236}">
                <a16:creationId xmlns:a16="http://schemas.microsoft.com/office/drawing/2014/main" id="{42E6727D-AC7E-9688-FF79-1AAFF71A28A5}"/>
              </a:ext>
            </a:extLst>
          </p:cNvPr>
          <p:cNvGrpSpPr/>
          <p:nvPr/>
        </p:nvGrpSpPr>
        <p:grpSpPr>
          <a:xfrm>
            <a:off x="4932004" y="1988984"/>
            <a:ext cx="90001" cy="630007"/>
            <a:chOff x="2411976" y="3068996"/>
            <a:chExt cx="90001" cy="630007"/>
          </a:xfrm>
        </p:grpSpPr>
        <p:cxnSp>
          <p:nvCxnSpPr>
            <p:cNvPr id="37" name="直線コネクタ 36">
              <a:extLst>
                <a:ext uri="{FF2B5EF4-FFF2-40B4-BE49-F238E27FC236}">
                  <a16:creationId xmlns:a16="http://schemas.microsoft.com/office/drawing/2014/main" id="{EB5CE1B3-6AE2-1E5B-0CFA-4654D75CA84E}"/>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E8F503EE-CB0D-FE48-0416-CA9C29F0F8B2}"/>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EE7CEDB-AF1A-0C56-F18C-24E895F82995}"/>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4E802146-D58B-FD9E-2B8F-732F32C95DB9}"/>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38D0A36-0B92-F43F-5699-E247290EEFF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7843AFB7-A918-A6D6-B6F9-F0114D8A883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BF8E20D9-6880-8B32-CF4A-A804093A2E54}"/>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44" name="正方形/長方形 43">
            <a:extLst>
              <a:ext uri="{FF2B5EF4-FFF2-40B4-BE49-F238E27FC236}">
                <a16:creationId xmlns:a16="http://schemas.microsoft.com/office/drawing/2014/main" id="{4A3EA007-98C2-8EDE-B996-7B0F426281FA}"/>
              </a:ext>
            </a:extLst>
          </p:cNvPr>
          <p:cNvSpPr/>
          <p:nvPr/>
        </p:nvSpPr>
        <p:spPr bwMode="auto">
          <a:xfrm>
            <a:off x="6642023" y="1898983"/>
            <a:ext cx="1440017" cy="630007"/>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fr-FR" altLang="ja-JP" sz="1200" dirty="0">
                <a:solidFill>
                  <a:schemeClr val="tx1">
                    <a:lumMod val="75000"/>
                    <a:lumOff val="25000"/>
                  </a:schemeClr>
                </a:solidFill>
                <a:latin typeface="Consolas" panose="020B0609020204030204" pitchFamily="49" charset="0"/>
              </a:rPr>
              <a:t>func() { </a:t>
            </a:r>
          </a:p>
          <a:p>
            <a:r>
              <a:rPr kumimoji="1" lang="fr-FR" altLang="ja-JP" sz="1200" dirty="0">
                <a:solidFill>
                  <a:schemeClr val="tx1">
                    <a:lumMod val="75000"/>
                    <a:lumOff val="25000"/>
                  </a:schemeClr>
                </a:solidFill>
                <a:latin typeface="Consolas" panose="020B0609020204030204" pitchFamily="49" charset="0"/>
              </a:rPr>
              <a:t>  add_x4(a, b);</a:t>
            </a:r>
            <a:br>
              <a:rPr kumimoji="1" lang="fr-FR" altLang="ja-JP" sz="1200" dirty="0">
                <a:solidFill>
                  <a:schemeClr val="tx1">
                    <a:lumMod val="75000"/>
                    <a:lumOff val="25000"/>
                  </a:schemeClr>
                </a:solidFill>
                <a:latin typeface="Consolas" panose="020B0609020204030204" pitchFamily="49" charset="0"/>
              </a:rPr>
            </a:br>
            <a:r>
              <a:rPr kumimoji="1" lang="fr-FR" altLang="ja-JP" sz="1200" dirty="0">
                <a:solidFill>
                  <a:schemeClr val="tx1">
                    <a:lumMod val="75000"/>
                    <a:lumOff val="25000"/>
                  </a:schemeClr>
                </a:solidFill>
                <a:latin typeface="Consolas" panose="020B0609020204030204" pitchFamily="49" charset="0"/>
              </a:rPr>
              <a:t>}</a:t>
            </a:r>
            <a:endParaRPr kumimoji="1" lang="ja-JP" altLang="en-US" sz="1200" dirty="0">
              <a:solidFill>
                <a:schemeClr val="tx1">
                  <a:lumMod val="75000"/>
                  <a:lumOff val="25000"/>
                </a:schemeClr>
              </a:solidFill>
              <a:latin typeface="Consolas" panose="020B0609020204030204" pitchFamily="49" charset="0"/>
            </a:endParaRPr>
          </a:p>
        </p:txBody>
      </p:sp>
      <p:sp>
        <p:nvSpPr>
          <p:cNvPr id="45" name="正方形/長方形 44">
            <a:extLst>
              <a:ext uri="{FF2B5EF4-FFF2-40B4-BE49-F238E27FC236}">
                <a16:creationId xmlns:a16="http://schemas.microsoft.com/office/drawing/2014/main" id="{2EE3BCE8-F495-4A52-B117-CFFBF2568EBD}"/>
              </a:ext>
            </a:extLst>
          </p:cNvPr>
          <p:cNvSpPr/>
          <p:nvPr/>
        </p:nvSpPr>
        <p:spPr bwMode="auto">
          <a:xfrm>
            <a:off x="6822025" y="1628980"/>
            <a:ext cx="810009"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組み込み関数</a:t>
            </a:r>
          </a:p>
        </p:txBody>
      </p:sp>
      <p:sp>
        <p:nvSpPr>
          <p:cNvPr id="46" name="正方形/長方形 45">
            <a:extLst>
              <a:ext uri="{FF2B5EF4-FFF2-40B4-BE49-F238E27FC236}">
                <a16:creationId xmlns:a16="http://schemas.microsoft.com/office/drawing/2014/main" id="{2D9566B1-4C50-B3F7-43FC-86F355F95374}"/>
              </a:ext>
            </a:extLst>
          </p:cNvPr>
          <p:cNvSpPr/>
          <p:nvPr/>
        </p:nvSpPr>
        <p:spPr bwMode="auto">
          <a:xfrm>
            <a:off x="521955" y="4419011"/>
            <a:ext cx="8190091" cy="1800019"/>
          </a:xfrm>
          <a:prstGeom prst="rect">
            <a:avLst/>
          </a:prstGeom>
          <a:solidFill>
            <a:schemeClr val="accent6">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sp>
        <p:nvSpPr>
          <p:cNvPr id="47" name="正方形/長方形 46">
            <a:extLst>
              <a:ext uri="{FF2B5EF4-FFF2-40B4-BE49-F238E27FC236}">
                <a16:creationId xmlns:a16="http://schemas.microsoft.com/office/drawing/2014/main" id="{05596368-201C-C88F-C682-269FF1B15D3B}"/>
              </a:ext>
            </a:extLst>
          </p:cNvPr>
          <p:cNvSpPr/>
          <p:nvPr/>
        </p:nvSpPr>
        <p:spPr bwMode="auto">
          <a:xfrm>
            <a:off x="611956" y="5409022"/>
            <a:ext cx="2250025"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Hardware: SIMD</a:t>
            </a:r>
            <a:endParaRPr kumimoji="1" lang="ja-JP" altLang="en-US" sz="1600" dirty="0">
              <a:solidFill>
                <a:schemeClr val="tx1">
                  <a:lumMod val="75000"/>
                  <a:lumOff val="25000"/>
                </a:schemeClr>
              </a:solidFill>
              <a:latin typeface="+mn-ea"/>
            </a:endParaRPr>
          </a:p>
        </p:txBody>
      </p:sp>
      <p:sp>
        <p:nvSpPr>
          <p:cNvPr id="48" name="正方形/長方形 47">
            <a:extLst>
              <a:ext uri="{FF2B5EF4-FFF2-40B4-BE49-F238E27FC236}">
                <a16:creationId xmlns:a16="http://schemas.microsoft.com/office/drawing/2014/main" id="{C81DF4CD-B70F-2A45-1EBD-1B15A0BADD80}"/>
              </a:ext>
            </a:extLst>
          </p:cNvPr>
          <p:cNvSpPr/>
          <p:nvPr/>
        </p:nvSpPr>
        <p:spPr bwMode="auto">
          <a:xfrm>
            <a:off x="521955" y="3429000"/>
            <a:ext cx="3690041" cy="990011"/>
          </a:xfrm>
          <a:prstGeom prst="rect">
            <a:avLst/>
          </a:prstGeom>
          <a:solidFill>
            <a:schemeClr val="accent6">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cxnSp>
        <p:nvCxnSpPr>
          <p:cNvPr id="51" name="直線コネクタ 50">
            <a:extLst>
              <a:ext uri="{FF2B5EF4-FFF2-40B4-BE49-F238E27FC236}">
                <a16:creationId xmlns:a16="http://schemas.microsoft.com/office/drawing/2014/main" id="{D1155B93-8290-98B4-6BDE-4F471F890BDE}"/>
              </a:ext>
            </a:extLst>
          </p:cNvPr>
          <p:cNvCxnSpPr/>
          <p:nvPr/>
        </p:nvCxnSpPr>
        <p:spPr bwMode="auto">
          <a:xfrm>
            <a:off x="521955" y="3429000"/>
            <a:ext cx="369004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0F7941D0-6EB4-E02D-17B0-26767E0CD114}"/>
              </a:ext>
            </a:extLst>
          </p:cNvPr>
          <p:cNvCxnSpPr>
            <a:cxnSpLocks/>
          </p:cNvCxnSpPr>
          <p:nvPr/>
        </p:nvCxnSpPr>
        <p:spPr bwMode="auto">
          <a:xfrm flipV="1">
            <a:off x="4211996" y="3429000"/>
            <a:ext cx="0" cy="99001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55" name="直線コネクタ 54">
            <a:extLst>
              <a:ext uri="{FF2B5EF4-FFF2-40B4-BE49-F238E27FC236}">
                <a16:creationId xmlns:a16="http://schemas.microsoft.com/office/drawing/2014/main" id="{17F67610-AA57-365D-7251-5B80B949DAD2}"/>
              </a:ext>
            </a:extLst>
          </p:cNvPr>
          <p:cNvCxnSpPr>
            <a:cxnSpLocks/>
          </p:cNvCxnSpPr>
          <p:nvPr/>
        </p:nvCxnSpPr>
        <p:spPr bwMode="auto">
          <a:xfrm>
            <a:off x="4211996" y="4419011"/>
            <a:ext cx="45000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57" name="正方形/長方形 56">
            <a:extLst>
              <a:ext uri="{FF2B5EF4-FFF2-40B4-BE49-F238E27FC236}">
                <a16:creationId xmlns:a16="http://schemas.microsoft.com/office/drawing/2014/main" id="{65D46ED6-79B9-8C82-DDF3-9543B3F5AE62}"/>
              </a:ext>
            </a:extLst>
          </p:cNvPr>
          <p:cNvSpPr/>
          <p:nvPr/>
        </p:nvSpPr>
        <p:spPr bwMode="auto">
          <a:xfrm>
            <a:off x="4572000" y="3609002"/>
            <a:ext cx="1800020" cy="450005"/>
          </a:xfrm>
          <a:prstGeom prst="rect">
            <a:avLst/>
          </a:prstGeom>
          <a:noFill/>
          <a:ln w="15875">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b="1" dirty="0">
                <a:solidFill>
                  <a:schemeClr val="accent5"/>
                </a:solidFill>
                <a:latin typeface="Consolas" panose="020B0609020204030204" pitchFamily="49" charset="0"/>
              </a:rPr>
              <a:t>SIMD </a:t>
            </a:r>
            <a:r>
              <a:rPr lang="ja-JP" altLang="en-US" sz="1600" b="1" dirty="0">
                <a:solidFill>
                  <a:schemeClr val="accent5"/>
                </a:solidFill>
                <a:latin typeface="Consolas" panose="020B0609020204030204" pitchFamily="49" charset="0"/>
              </a:rPr>
              <a:t>コンパイラ</a:t>
            </a:r>
            <a:endParaRPr lang="en-US" altLang="ja-JP" sz="1600" b="1" dirty="0">
              <a:solidFill>
                <a:schemeClr val="accent5"/>
              </a:solidFill>
              <a:latin typeface="Consolas" panose="020B0609020204030204" pitchFamily="49" charset="0"/>
            </a:endParaRPr>
          </a:p>
          <a:p>
            <a:r>
              <a:rPr lang="en-US" altLang="ja-JP" sz="1600" b="1" dirty="0">
                <a:solidFill>
                  <a:schemeClr val="accent5"/>
                </a:solidFill>
                <a:latin typeface="Consolas" panose="020B0609020204030204" pitchFamily="49" charset="0"/>
              </a:rPr>
              <a:t>Intel/AMD</a:t>
            </a:r>
            <a:endParaRPr lang="ja-JP" altLang="en-US" sz="1600" b="1" dirty="0">
              <a:solidFill>
                <a:schemeClr val="accent5"/>
              </a:solidFill>
              <a:latin typeface="Consolas" panose="020B0609020204030204" pitchFamily="49" charset="0"/>
            </a:endParaRPr>
          </a:p>
        </p:txBody>
      </p:sp>
      <p:grpSp>
        <p:nvGrpSpPr>
          <p:cNvPr id="58" name="グループ化 57">
            <a:extLst>
              <a:ext uri="{FF2B5EF4-FFF2-40B4-BE49-F238E27FC236}">
                <a16:creationId xmlns:a16="http://schemas.microsoft.com/office/drawing/2014/main" id="{AC45BF05-6C71-0016-A2CD-69712BA3F37B}"/>
              </a:ext>
            </a:extLst>
          </p:cNvPr>
          <p:cNvGrpSpPr/>
          <p:nvPr/>
        </p:nvGrpSpPr>
        <p:grpSpPr>
          <a:xfrm>
            <a:off x="5112006" y="1988984"/>
            <a:ext cx="90001" cy="630007"/>
            <a:chOff x="2411976" y="3068996"/>
            <a:chExt cx="90001" cy="630007"/>
          </a:xfrm>
        </p:grpSpPr>
        <p:cxnSp>
          <p:nvCxnSpPr>
            <p:cNvPr id="59" name="直線コネクタ 58">
              <a:extLst>
                <a:ext uri="{FF2B5EF4-FFF2-40B4-BE49-F238E27FC236}">
                  <a16:creationId xmlns:a16="http://schemas.microsoft.com/office/drawing/2014/main" id="{7994786A-D464-F7E2-9EC3-ED84677DF50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0" name="直線コネクタ 59">
              <a:extLst>
                <a:ext uri="{FF2B5EF4-FFF2-40B4-BE49-F238E27FC236}">
                  <a16:creationId xmlns:a16="http://schemas.microsoft.com/office/drawing/2014/main" id="{A6996399-CE5E-66C4-6500-7C315227D65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1" name="直線コネクタ 60">
              <a:extLst>
                <a:ext uri="{FF2B5EF4-FFF2-40B4-BE49-F238E27FC236}">
                  <a16:creationId xmlns:a16="http://schemas.microsoft.com/office/drawing/2014/main" id="{9E0674D6-E20F-7326-F520-9F878EE43F2A}"/>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a:extLst>
                <a:ext uri="{FF2B5EF4-FFF2-40B4-BE49-F238E27FC236}">
                  <a16:creationId xmlns:a16="http://schemas.microsoft.com/office/drawing/2014/main" id="{4D6707ED-EAFE-B3A4-087A-EBD4931F2752}"/>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a:extLst>
                <a:ext uri="{FF2B5EF4-FFF2-40B4-BE49-F238E27FC236}">
                  <a16:creationId xmlns:a16="http://schemas.microsoft.com/office/drawing/2014/main" id="{00B6F72C-83C1-8438-E7E3-29246AFBBAEC}"/>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a:extLst>
                <a:ext uri="{FF2B5EF4-FFF2-40B4-BE49-F238E27FC236}">
                  <a16:creationId xmlns:a16="http://schemas.microsoft.com/office/drawing/2014/main" id="{71BA6963-D97E-27E3-936C-706B7F65A22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a:extLst>
                <a:ext uri="{FF2B5EF4-FFF2-40B4-BE49-F238E27FC236}">
                  <a16:creationId xmlns:a16="http://schemas.microsoft.com/office/drawing/2014/main" id="{C6E448FB-3455-CB72-6F97-1557F7CB6B20}"/>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66" name="グループ化 65">
            <a:extLst>
              <a:ext uri="{FF2B5EF4-FFF2-40B4-BE49-F238E27FC236}">
                <a16:creationId xmlns:a16="http://schemas.microsoft.com/office/drawing/2014/main" id="{C9D9D6EE-2F50-40BA-1070-144A254A13B0}"/>
              </a:ext>
            </a:extLst>
          </p:cNvPr>
          <p:cNvGrpSpPr/>
          <p:nvPr/>
        </p:nvGrpSpPr>
        <p:grpSpPr>
          <a:xfrm>
            <a:off x="5292008" y="1988984"/>
            <a:ext cx="90001" cy="630007"/>
            <a:chOff x="2411976" y="3068996"/>
            <a:chExt cx="90001" cy="630007"/>
          </a:xfrm>
        </p:grpSpPr>
        <p:cxnSp>
          <p:nvCxnSpPr>
            <p:cNvPr id="67" name="直線コネクタ 66">
              <a:extLst>
                <a:ext uri="{FF2B5EF4-FFF2-40B4-BE49-F238E27FC236}">
                  <a16:creationId xmlns:a16="http://schemas.microsoft.com/office/drawing/2014/main" id="{7020AE43-5BF7-609D-183B-543B97B67449}"/>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a:extLst>
                <a:ext uri="{FF2B5EF4-FFF2-40B4-BE49-F238E27FC236}">
                  <a16:creationId xmlns:a16="http://schemas.microsoft.com/office/drawing/2014/main" id="{351728BD-1594-DAFC-B51D-9D9C1D0261A7}"/>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9" name="直線コネクタ 68">
              <a:extLst>
                <a:ext uri="{FF2B5EF4-FFF2-40B4-BE49-F238E27FC236}">
                  <a16:creationId xmlns:a16="http://schemas.microsoft.com/office/drawing/2014/main" id="{370A7163-7746-4FF9-C971-7916B20E126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0" name="直線コネクタ 69">
              <a:extLst>
                <a:ext uri="{FF2B5EF4-FFF2-40B4-BE49-F238E27FC236}">
                  <a16:creationId xmlns:a16="http://schemas.microsoft.com/office/drawing/2014/main" id="{B0A0BE0C-A3E7-981A-CDC6-00D3D1B6780B}"/>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1" name="直線コネクタ 70">
              <a:extLst>
                <a:ext uri="{FF2B5EF4-FFF2-40B4-BE49-F238E27FC236}">
                  <a16:creationId xmlns:a16="http://schemas.microsoft.com/office/drawing/2014/main" id="{5F9F50CD-7BFB-E7EF-CDCC-03F3DD749554}"/>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2" name="直線コネクタ 71">
              <a:extLst>
                <a:ext uri="{FF2B5EF4-FFF2-40B4-BE49-F238E27FC236}">
                  <a16:creationId xmlns:a16="http://schemas.microsoft.com/office/drawing/2014/main" id="{23915662-6954-593B-59C6-1B7A3CC5D560}"/>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3" name="直線コネクタ 72">
              <a:extLst>
                <a:ext uri="{FF2B5EF4-FFF2-40B4-BE49-F238E27FC236}">
                  <a16:creationId xmlns:a16="http://schemas.microsoft.com/office/drawing/2014/main" id="{928DD207-9122-7EB5-89FC-704B06CC202E}"/>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74" name="グループ化 73">
            <a:extLst>
              <a:ext uri="{FF2B5EF4-FFF2-40B4-BE49-F238E27FC236}">
                <a16:creationId xmlns:a16="http://schemas.microsoft.com/office/drawing/2014/main" id="{F3D82A00-A93B-6CCF-85BE-4A9FB6C3BBB6}"/>
              </a:ext>
            </a:extLst>
          </p:cNvPr>
          <p:cNvGrpSpPr/>
          <p:nvPr/>
        </p:nvGrpSpPr>
        <p:grpSpPr>
          <a:xfrm>
            <a:off x="5472010" y="1988984"/>
            <a:ext cx="90001" cy="630007"/>
            <a:chOff x="2411976" y="3068996"/>
            <a:chExt cx="90001" cy="630007"/>
          </a:xfrm>
        </p:grpSpPr>
        <p:cxnSp>
          <p:nvCxnSpPr>
            <p:cNvPr id="75" name="直線コネクタ 74">
              <a:extLst>
                <a:ext uri="{FF2B5EF4-FFF2-40B4-BE49-F238E27FC236}">
                  <a16:creationId xmlns:a16="http://schemas.microsoft.com/office/drawing/2014/main" id="{DB5CF2CF-E7AF-4600-74E5-794B6F9E567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6" name="直線コネクタ 75">
              <a:extLst>
                <a:ext uri="{FF2B5EF4-FFF2-40B4-BE49-F238E27FC236}">
                  <a16:creationId xmlns:a16="http://schemas.microsoft.com/office/drawing/2014/main" id="{997E73C5-38D0-2F7B-8827-EDB205E23B9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7" name="直線コネクタ 76">
              <a:extLst>
                <a:ext uri="{FF2B5EF4-FFF2-40B4-BE49-F238E27FC236}">
                  <a16:creationId xmlns:a16="http://schemas.microsoft.com/office/drawing/2014/main" id="{39A65110-0D13-E7A4-2C48-4C9D0FA8E952}"/>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8" name="直線コネクタ 77">
              <a:extLst>
                <a:ext uri="{FF2B5EF4-FFF2-40B4-BE49-F238E27FC236}">
                  <a16:creationId xmlns:a16="http://schemas.microsoft.com/office/drawing/2014/main" id="{CF302DA0-46F6-FDA9-A994-CBAA19F2BC32}"/>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9" name="直線コネクタ 78">
              <a:extLst>
                <a:ext uri="{FF2B5EF4-FFF2-40B4-BE49-F238E27FC236}">
                  <a16:creationId xmlns:a16="http://schemas.microsoft.com/office/drawing/2014/main" id="{2BB6FC01-CA00-6396-BB3D-0457E1E730B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0" name="直線コネクタ 79">
              <a:extLst>
                <a:ext uri="{FF2B5EF4-FFF2-40B4-BE49-F238E27FC236}">
                  <a16:creationId xmlns:a16="http://schemas.microsoft.com/office/drawing/2014/main" id="{691DA796-A336-EEDE-E05F-C3983BD6135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1" name="直線コネクタ 80">
              <a:extLst>
                <a:ext uri="{FF2B5EF4-FFF2-40B4-BE49-F238E27FC236}">
                  <a16:creationId xmlns:a16="http://schemas.microsoft.com/office/drawing/2014/main" id="{FF1732D2-8569-74A9-992A-E17C986A72B7}"/>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82" name="グループ化 81">
            <a:extLst>
              <a:ext uri="{FF2B5EF4-FFF2-40B4-BE49-F238E27FC236}">
                <a16:creationId xmlns:a16="http://schemas.microsoft.com/office/drawing/2014/main" id="{6FEC9FBD-C720-39BB-9035-5DC899EFE78E}"/>
              </a:ext>
            </a:extLst>
          </p:cNvPr>
          <p:cNvGrpSpPr/>
          <p:nvPr/>
        </p:nvGrpSpPr>
        <p:grpSpPr>
          <a:xfrm>
            <a:off x="5652012" y="1988984"/>
            <a:ext cx="90001" cy="630007"/>
            <a:chOff x="2411976" y="3068996"/>
            <a:chExt cx="90001" cy="630007"/>
          </a:xfrm>
        </p:grpSpPr>
        <p:cxnSp>
          <p:nvCxnSpPr>
            <p:cNvPr id="83" name="直線コネクタ 82">
              <a:extLst>
                <a:ext uri="{FF2B5EF4-FFF2-40B4-BE49-F238E27FC236}">
                  <a16:creationId xmlns:a16="http://schemas.microsoft.com/office/drawing/2014/main" id="{41810B92-8D5F-77EA-B992-D24424242AD5}"/>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4" name="直線コネクタ 83">
              <a:extLst>
                <a:ext uri="{FF2B5EF4-FFF2-40B4-BE49-F238E27FC236}">
                  <a16:creationId xmlns:a16="http://schemas.microsoft.com/office/drawing/2014/main" id="{0E2F8A26-720E-1183-8D0F-96886E33919F}"/>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5" name="直線コネクタ 84">
              <a:extLst>
                <a:ext uri="{FF2B5EF4-FFF2-40B4-BE49-F238E27FC236}">
                  <a16:creationId xmlns:a16="http://schemas.microsoft.com/office/drawing/2014/main" id="{86118DD2-5903-CBC9-A4D2-07C72D8596FD}"/>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6" name="直線コネクタ 85">
              <a:extLst>
                <a:ext uri="{FF2B5EF4-FFF2-40B4-BE49-F238E27FC236}">
                  <a16:creationId xmlns:a16="http://schemas.microsoft.com/office/drawing/2014/main" id="{91ACD959-21D8-87B7-12B6-D4A12743E25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7" name="直線コネクタ 86">
              <a:extLst>
                <a:ext uri="{FF2B5EF4-FFF2-40B4-BE49-F238E27FC236}">
                  <a16:creationId xmlns:a16="http://schemas.microsoft.com/office/drawing/2014/main" id="{5A6A85B2-A048-955A-46D4-32E3F2B2FD3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8" name="直線コネクタ 87">
              <a:extLst>
                <a:ext uri="{FF2B5EF4-FFF2-40B4-BE49-F238E27FC236}">
                  <a16:creationId xmlns:a16="http://schemas.microsoft.com/office/drawing/2014/main" id="{41639A5C-092C-3257-0C04-49F474BB23F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B2B73938-336D-C752-FF9C-220207DBFDB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90" name="正方形/長方形 89">
            <a:extLst>
              <a:ext uri="{FF2B5EF4-FFF2-40B4-BE49-F238E27FC236}">
                <a16:creationId xmlns:a16="http://schemas.microsoft.com/office/drawing/2014/main" id="{C1F6AF58-511F-600D-CB8E-FF9BF7291C9A}"/>
              </a:ext>
            </a:extLst>
          </p:cNvPr>
          <p:cNvSpPr/>
          <p:nvPr/>
        </p:nvSpPr>
        <p:spPr bwMode="auto">
          <a:xfrm>
            <a:off x="1601967" y="3158997"/>
            <a:ext cx="1530017"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b="1" dirty="0">
                <a:solidFill>
                  <a:schemeClr val="tx1">
                    <a:lumMod val="75000"/>
                    <a:lumOff val="25000"/>
                  </a:schemeClr>
                </a:solidFill>
                <a:latin typeface="+mn-ea"/>
              </a:rPr>
              <a:t>スカラ命令</a:t>
            </a:r>
          </a:p>
        </p:txBody>
      </p:sp>
      <p:sp>
        <p:nvSpPr>
          <p:cNvPr id="91" name="正方形/長方形 90">
            <a:extLst>
              <a:ext uri="{FF2B5EF4-FFF2-40B4-BE49-F238E27FC236}">
                <a16:creationId xmlns:a16="http://schemas.microsoft.com/office/drawing/2014/main" id="{93AAD169-1DCD-C79B-1196-BEFD5E93628E}"/>
              </a:ext>
            </a:extLst>
          </p:cNvPr>
          <p:cNvSpPr/>
          <p:nvPr/>
        </p:nvSpPr>
        <p:spPr bwMode="auto">
          <a:xfrm>
            <a:off x="5562011" y="4149008"/>
            <a:ext cx="1530017"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b="1" dirty="0">
                <a:solidFill>
                  <a:schemeClr val="tx1">
                    <a:lumMod val="75000"/>
                    <a:lumOff val="25000"/>
                  </a:schemeClr>
                </a:solidFill>
                <a:latin typeface="+mn-ea"/>
              </a:rPr>
              <a:t>SIMD </a:t>
            </a:r>
            <a:r>
              <a:rPr kumimoji="1" lang="ja-JP" altLang="en-US" sz="1600" b="1" dirty="0">
                <a:solidFill>
                  <a:schemeClr val="tx1">
                    <a:lumMod val="75000"/>
                    <a:lumOff val="25000"/>
                  </a:schemeClr>
                </a:solidFill>
                <a:latin typeface="+mn-ea"/>
              </a:rPr>
              <a:t>命令</a:t>
            </a:r>
          </a:p>
        </p:txBody>
      </p:sp>
      <p:cxnSp>
        <p:nvCxnSpPr>
          <p:cNvPr id="93" name="直線矢印コネクタ 92">
            <a:extLst>
              <a:ext uri="{FF2B5EF4-FFF2-40B4-BE49-F238E27FC236}">
                <a16:creationId xmlns:a16="http://schemas.microsoft.com/office/drawing/2014/main" id="{F1F2A63B-59E2-24EC-AB55-7BB931A70E49}"/>
              </a:ext>
            </a:extLst>
          </p:cNvPr>
          <p:cNvCxnSpPr/>
          <p:nvPr/>
        </p:nvCxnSpPr>
        <p:spPr bwMode="auto">
          <a:xfrm>
            <a:off x="971960" y="1808982"/>
            <a:ext cx="0" cy="1620018"/>
          </a:xfrm>
          <a:prstGeom prst="straightConnector1">
            <a:avLst/>
          </a:prstGeom>
          <a:noFill/>
          <a:ln w="9525" cap="flat" cmpd="sng" algn="ctr">
            <a:solidFill>
              <a:schemeClr val="tx1"/>
            </a:solidFill>
            <a:prstDash val="solid"/>
            <a:round/>
            <a:headEnd type="none" w="med" len="med"/>
            <a:tailEnd type="triangle"/>
          </a:ln>
          <a:effectLst/>
        </p:spPr>
      </p:cxnSp>
      <p:cxnSp>
        <p:nvCxnSpPr>
          <p:cNvPr id="94" name="直線矢印コネクタ 93">
            <a:extLst>
              <a:ext uri="{FF2B5EF4-FFF2-40B4-BE49-F238E27FC236}">
                <a16:creationId xmlns:a16="http://schemas.microsoft.com/office/drawing/2014/main" id="{A4CCF16C-7D61-1E9F-03DE-9F1CFB040911}"/>
              </a:ext>
            </a:extLst>
          </p:cNvPr>
          <p:cNvCxnSpPr>
            <a:cxnSpLocks/>
          </p:cNvCxnSpPr>
          <p:nvPr/>
        </p:nvCxnSpPr>
        <p:spPr bwMode="auto">
          <a:xfrm flipV="1">
            <a:off x="971960" y="3429000"/>
            <a:ext cx="0" cy="1620018"/>
          </a:xfrm>
          <a:prstGeom prst="straightConnector1">
            <a:avLst/>
          </a:prstGeom>
          <a:noFill/>
          <a:ln w="9525" cap="flat" cmpd="sng" algn="ctr">
            <a:solidFill>
              <a:schemeClr val="tx1"/>
            </a:solidFill>
            <a:prstDash val="solid"/>
            <a:round/>
            <a:headEnd type="none" w="med" len="med"/>
            <a:tailEnd type="triangle"/>
          </a:ln>
          <a:effectLst/>
        </p:spPr>
      </p:cxnSp>
      <p:sp>
        <p:nvSpPr>
          <p:cNvPr id="97" name="正方形/長方形 96">
            <a:extLst>
              <a:ext uri="{FF2B5EF4-FFF2-40B4-BE49-F238E27FC236}">
                <a16:creationId xmlns:a16="http://schemas.microsoft.com/office/drawing/2014/main" id="{B6446BED-1323-A009-758D-D43B59F23C73}"/>
              </a:ext>
            </a:extLst>
          </p:cNvPr>
          <p:cNvSpPr/>
          <p:nvPr/>
        </p:nvSpPr>
        <p:spPr bwMode="auto">
          <a:xfrm>
            <a:off x="1421965" y="3609002"/>
            <a:ext cx="2250025" cy="450005"/>
          </a:xfrm>
          <a:prstGeom prst="rect">
            <a:avLst/>
          </a:prstGeom>
          <a:noFill/>
          <a:ln w="15875">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b="1" dirty="0">
                <a:solidFill>
                  <a:schemeClr val="accent2"/>
                </a:solidFill>
                <a:latin typeface="Consolas" panose="020B0609020204030204" pitchFamily="49" charset="0"/>
              </a:rPr>
              <a:t>SIMT </a:t>
            </a:r>
            <a:r>
              <a:rPr lang="ja-JP" altLang="en-US" sz="1600" b="1" dirty="0">
                <a:solidFill>
                  <a:schemeClr val="accent2"/>
                </a:solidFill>
                <a:latin typeface="Consolas" panose="020B0609020204030204" pitchFamily="49" charset="0"/>
              </a:rPr>
              <a:t>アーキテクチャ</a:t>
            </a:r>
            <a:endParaRPr lang="en-US" altLang="ja-JP" sz="1600" b="1" dirty="0">
              <a:solidFill>
                <a:schemeClr val="accent2"/>
              </a:solidFill>
              <a:latin typeface="Consolas" panose="020B0609020204030204" pitchFamily="49" charset="0"/>
            </a:endParaRPr>
          </a:p>
          <a:p>
            <a:r>
              <a:rPr lang="en-US" altLang="ja-JP" sz="1600" b="1" dirty="0">
                <a:solidFill>
                  <a:schemeClr val="accent2"/>
                </a:solidFill>
                <a:latin typeface="Consolas" panose="020B0609020204030204" pitchFamily="49" charset="0"/>
              </a:rPr>
              <a:t>NVIDIA</a:t>
            </a:r>
            <a:endParaRPr lang="ja-JP" altLang="en-US" sz="1600" b="1" dirty="0">
              <a:solidFill>
                <a:schemeClr val="accent2"/>
              </a:solidFill>
              <a:latin typeface="Consolas" panose="020B0609020204030204" pitchFamily="49" charset="0"/>
            </a:endParaRPr>
          </a:p>
        </p:txBody>
      </p:sp>
      <p:cxnSp>
        <p:nvCxnSpPr>
          <p:cNvPr id="98" name="直線矢印コネクタ 97">
            <a:extLst>
              <a:ext uri="{FF2B5EF4-FFF2-40B4-BE49-F238E27FC236}">
                <a16:creationId xmlns:a16="http://schemas.microsoft.com/office/drawing/2014/main" id="{091C1196-8405-0EDC-3ED0-4F3C2C87D6E7}"/>
              </a:ext>
            </a:extLst>
          </p:cNvPr>
          <p:cNvCxnSpPr>
            <a:cxnSpLocks/>
          </p:cNvCxnSpPr>
          <p:nvPr/>
        </p:nvCxnSpPr>
        <p:spPr bwMode="auto">
          <a:xfrm>
            <a:off x="8352042" y="1808982"/>
            <a:ext cx="0" cy="2700030"/>
          </a:xfrm>
          <a:prstGeom prst="straightConnector1">
            <a:avLst/>
          </a:prstGeom>
          <a:noFill/>
          <a:ln w="9525" cap="flat" cmpd="sng" algn="ctr">
            <a:solidFill>
              <a:schemeClr val="tx1"/>
            </a:solidFill>
            <a:prstDash val="solid"/>
            <a:round/>
            <a:headEnd type="none" w="med" len="med"/>
            <a:tailEnd type="triangle"/>
          </a:ln>
          <a:effectLst/>
        </p:spPr>
      </p:cxnSp>
      <p:cxnSp>
        <p:nvCxnSpPr>
          <p:cNvPr id="99" name="直線矢印コネクタ 98">
            <a:extLst>
              <a:ext uri="{FF2B5EF4-FFF2-40B4-BE49-F238E27FC236}">
                <a16:creationId xmlns:a16="http://schemas.microsoft.com/office/drawing/2014/main" id="{D49951BE-29DF-35A4-38CC-D723770540CD}"/>
              </a:ext>
            </a:extLst>
          </p:cNvPr>
          <p:cNvCxnSpPr>
            <a:cxnSpLocks/>
          </p:cNvCxnSpPr>
          <p:nvPr/>
        </p:nvCxnSpPr>
        <p:spPr bwMode="auto">
          <a:xfrm flipV="1">
            <a:off x="8352042" y="4509012"/>
            <a:ext cx="0" cy="810009"/>
          </a:xfrm>
          <a:prstGeom prst="straightConnector1">
            <a:avLst/>
          </a:prstGeom>
          <a:noFill/>
          <a:ln w="9525" cap="flat" cmpd="sng" algn="ctr">
            <a:solidFill>
              <a:schemeClr val="tx1"/>
            </a:solidFill>
            <a:prstDash val="solid"/>
            <a:round/>
            <a:headEnd type="none" w="med" len="med"/>
            <a:tailEnd type="triangle"/>
          </a:ln>
          <a:effectLst/>
        </p:spPr>
      </p:cxnSp>
      <p:sp>
        <p:nvSpPr>
          <p:cNvPr id="102" name="正方形/長方形 101">
            <a:extLst>
              <a:ext uri="{FF2B5EF4-FFF2-40B4-BE49-F238E27FC236}">
                <a16:creationId xmlns:a16="http://schemas.microsoft.com/office/drawing/2014/main" id="{4FA43F9F-80AD-B070-2BA4-394EC4BF7C4E}"/>
              </a:ext>
            </a:extLst>
          </p:cNvPr>
          <p:cNvSpPr/>
          <p:nvPr/>
        </p:nvSpPr>
        <p:spPr bwMode="auto">
          <a:xfrm>
            <a:off x="7632034" y="5229020"/>
            <a:ext cx="1260014"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Hardware</a:t>
            </a:r>
            <a:endParaRPr kumimoji="1" lang="ja-JP" altLang="en-US" sz="1600" dirty="0">
              <a:solidFill>
                <a:schemeClr val="tx1">
                  <a:lumMod val="75000"/>
                  <a:lumOff val="25000"/>
                </a:schemeClr>
              </a:solidFill>
              <a:latin typeface="+mn-ea"/>
            </a:endParaRPr>
          </a:p>
        </p:txBody>
      </p:sp>
      <p:grpSp>
        <p:nvGrpSpPr>
          <p:cNvPr id="124" name="グループ化 123">
            <a:extLst>
              <a:ext uri="{FF2B5EF4-FFF2-40B4-BE49-F238E27FC236}">
                <a16:creationId xmlns:a16="http://schemas.microsoft.com/office/drawing/2014/main" id="{A04CA355-74DC-0777-94F8-373543DC1AFE}"/>
              </a:ext>
            </a:extLst>
          </p:cNvPr>
          <p:cNvGrpSpPr/>
          <p:nvPr/>
        </p:nvGrpSpPr>
        <p:grpSpPr>
          <a:xfrm>
            <a:off x="3401988" y="4779015"/>
            <a:ext cx="2340026" cy="1350016"/>
            <a:chOff x="2861981" y="4509012"/>
            <a:chExt cx="3150035" cy="1710019"/>
          </a:xfrm>
        </p:grpSpPr>
        <p:sp>
          <p:nvSpPr>
            <p:cNvPr id="104" name="正方形/長方形 103">
              <a:extLst>
                <a:ext uri="{FF2B5EF4-FFF2-40B4-BE49-F238E27FC236}">
                  <a16:creationId xmlns:a16="http://schemas.microsoft.com/office/drawing/2014/main" id="{C546FF7E-4A04-F102-0836-9B30D70402FC}"/>
                </a:ext>
              </a:extLst>
            </p:cNvPr>
            <p:cNvSpPr/>
            <p:nvPr/>
          </p:nvSpPr>
          <p:spPr bwMode="auto">
            <a:xfrm>
              <a:off x="4121995" y="4509012"/>
              <a:ext cx="720008" cy="360004"/>
            </a:xfrm>
            <a:prstGeom prst="rect">
              <a:avLst/>
            </a:prstGeom>
            <a:solidFill>
              <a:srgbClr val="FAF2F2"/>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命令メモリ</a:t>
              </a:r>
            </a:p>
          </p:txBody>
        </p:sp>
        <p:sp>
          <p:nvSpPr>
            <p:cNvPr id="107" name="フリーフォーム 10">
              <a:extLst>
                <a:ext uri="{FF2B5EF4-FFF2-40B4-BE49-F238E27FC236}">
                  <a16:creationId xmlns:a16="http://schemas.microsoft.com/office/drawing/2014/main" id="{A2382C7C-9E18-A52B-3897-431F85FF7072}"/>
                </a:ext>
              </a:extLst>
            </p:cNvPr>
            <p:cNvSpPr>
              <a:spLocks noChangeArrowheads="1"/>
            </p:cNvSpPr>
            <p:nvPr/>
          </p:nvSpPr>
          <p:spPr bwMode="auto">
            <a:xfrm flipH="1">
              <a:off x="2861981"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cxnSp>
          <p:nvCxnSpPr>
            <p:cNvPr id="108" name="直線矢印コネクタ 107">
              <a:extLst>
                <a:ext uri="{FF2B5EF4-FFF2-40B4-BE49-F238E27FC236}">
                  <a16:creationId xmlns:a16="http://schemas.microsoft.com/office/drawing/2014/main" id="{1EC7904F-4ABE-9A6B-A885-3C71F0590AEC}"/>
                </a:ext>
              </a:extLst>
            </p:cNvPr>
            <p:cNvCxnSpPr>
              <a:cxnSpLocks/>
            </p:cNvCxnSpPr>
            <p:nvPr/>
          </p:nvCxnSpPr>
          <p:spPr bwMode="auto">
            <a:xfrm>
              <a:off x="4481999" y="4869015"/>
              <a:ext cx="0" cy="197870"/>
            </a:xfrm>
            <a:prstGeom prst="straightConnector1">
              <a:avLst/>
            </a:pr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9" name="Freeform 10">
              <a:extLst>
                <a:ext uri="{FF2B5EF4-FFF2-40B4-BE49-F238E27FC236}">
                  <a16:creationId xmlns:a16="http://schemas.microsoft.com/office/drawing/2014/main" id="{581EB4D8-8C89-6DC3-10A9-DDBBEFDDD2AC}"/>
                </a:ext>
              </a:extLst>
            </p:cNvPr>
            <p:cNvSpPr>
              <a:spLocks/>
            </p:cNvSpPr>
            <p:nvPr/>
          </p:nvSpPr>
          <p:spPr bwMode="auto">
            <a:xfrm rot="5400000">
              <a:off x="3671989" y="459901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0" name="フリーフォーム 10">
              <a:extLst>
                <a:ext uri="{FF2B5EF4-FFF2-40B4-BE49-F238E27FC236}">
                  <a16:creationId xmlns:a16="http://schemas.microsoft.com/office/drawing/2014/main" id="{70199A39-99DB-09A4-41FB-CAB3196698D9}"/>
                </a:ext>
              </a:extLst>
            </p:cNvPr>
            <p:cNvSpPr>
              <a:spLocks noChangeArrowheads="1"/>
            </p:cNvSpPr>
            <p:nvPr/>
          </p:nvSpPr>
          <p:spPr bwMode="auto">
            <a:xfrm flipH="1">
              <a:off x="3671990"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1" name="フリーフォーム 10">
              <a:extLst>
                <a:ext uri="{FF2B5EF4-FFF2-40B4-BE49-F238E27FC236}">
                  <a16:creationId xmlns:a16="http://schemas.microsoft.com/office/drawing/2014/main" id="{8984912E-09BD-5FC4-E83E-28FEDB596B98}"/>
                </a:ext>
              </a:extLst>
            </p:cNvPr>
            <p:cNvSpPr>
              <a:spLocks noChangeArrowheads="1"/>
            </p:cNvSpPr>
            <p:nvPr/>
          </p:nvSpPr>
          <p:spPr bwMode="auto">
            <a:xfrm flipH="1">
              <a:off x="4481999"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2" name="フリーフォーム 10">
              <a:extLst>
                <a:ext uri="{FF2B5EF4-FFF2-40B4-BE49-F238E27FC236}">
                  <a16:creationId xmlns:a16="http://schemas.microsoft.com/office/drawing/2014/main" id="{24F1532A-D41B-17C0-5B94-6EA8B0CAE770}"/>
                </a:ext>
              </a:extLst>
            </p:cNvPr>
            <p:cNvSpPr>
              <a:spLocks noChangeArrowheads="1"/>
            </p:cNvSpPr>
            <p:nvPr/>
          </p:nvSpPr>
          <p:spPr bwMode="auto">
            <a:xfrm flipH="1">
              <a:off x="5292008"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3" name="Freeform 10">
              <a:extLst>
                <a:ext uri="{FF2B5EF4-FFF2-40B4-BE49-F238E27FC236}">
                  <a16:creationId xmlns:a16="http://schemas.microsoft.com/office/drawing/2014/main" id="{69EF0D9A-4EF0-2699-0ACD-4A24A81DFCAF}"/>
                </a:ext>
              </a:extLst>
            </p:cNvPr>
            <p:cNvSpPr>
              <a:spLocks/>
            </p:cNvSpPr>
            <p:nvPr/>
          </p:nvSpPr>
          <p:spPr bwMode="auto">
            <a:xfrm rot="5400000">
              <a:off x="4076996" y="500401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4" name="Freeform 10">
              <a:extLst>
                <a:ext uri="{FF2B5EF4-FFF2-40B4-BE49-F238E27FC236}">
                  <a16:creationId xmlns:a16="http://schemas.microsoft.com/office/drawing/2014/main" id="{AD6235C5-F0B0-C93D-E099-433A6EFF396F}"/>
                </a:ext>
              </a:extLst>
            </p:cNvPr>
            <p:cNvSpPr>
              <a:spLocks/>
            </p:cNvSpPr>
            <p:nvPr/>
          </p:nvSpPr>
          <p:spPr bwMode="auto">
            <a:xfrm rot="5400000" flipV="1">
              <a:off x="4482002" y="4869015"/>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5" name="Freeform 10">
              <a:extLst>
                <a:ext uri="{FF2B5EF4-FFF2-40B4-BE49-F238E27FC236}">
                  <a16:creationId xmlns:a16="http://schemas.microsoft.com/office/drawing/2014/main" id="{09BFF8B0-342D-77E7-4D00-EF7DCE9854C3}"/>
                </a:ext>
              </a:extLst>
            </p:cNvPr>
            <p:cNvSpPr>
              <a:spLocks/>
            </p:cNvSpPr>
            <p:nvPr/>
          </p:nvSpPr>
          <p:spPr bwMode="auto">
            <a:xfrm rot="5400000" flipV="1">
              <a:off x="5112007" y="468901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6" name="正方形/長方形 115">
              <a:extLst>
                <a:ext uri="{FF2B5EF4-FFF2-40B4-BE49-F238E27FC236}">
                  <a16:creationId xmlns:a16="http://schemas.microsoft.com/office/drawing/2014/main" id="{70EF70F9-9E66-CEEF-0242-97087C1583FC}"/>
                </a:ext>
              </a:extLst>
            </p:cNvPr>
            <p:cNvSpPr/>
            <p:nvPr/>
          </p:nvSpPr>
          <p:spPr bwMode="auto">
            <a:xfrm>
              <a:off x="2861981"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7" name="正方形/長方形 116">
              <a:extLst>
                <a:ext uri="{FF2B5EF4-FFF2-40B4-BE49-F238E27FC236}">
                  <a16:creationId xmlns:a16="http://schemas.microsoft.com/office/drawing/2014/main" id="{19736586-C37A-D2CD-143F-804BBB8110C6}"/>
                </a:ext>
              </a:extLst>
            </p:cNvPr>
            <p:cNvSpPr/>
            <p:nvPr/>
          </p:nvSpPr>
          <p:spPr bwMode="auto">
            <a:xfrm>
              <a:off x="3671990"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8" name="正方形/長方形 117">
              <a:extLst>
                <a:ext uri="{FF2B5EF4-FFF2-40B4-BE49-F238E27FC236}">
                  <a16:creationId xmlns:a16="http://schemas.microsoft.com/office/drawing/2014/main" id="{E174300C-1D15-3A8B-7B3B-17643E9195E4}"/>
                </a:ext>
              </a:extLst>
            </p:cNvPr>
            <p:cNvSpPr/>
            <p:nvPr/>
          </p:nvSpPr>
          <p:spPr bwMode="auto">
            <a:xfrm>
              <a:off x="4481999"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9" name="正方形/長方形 118">
              <a:extLst>
                <a:ext uri="{FF2B5EF4-FFF2-40B4-BE49-F238E27FC236}">
                  <a16:creationId xmlns:a16="http://schemas.microsoft.com/office/drawing/2014/main" id="{B6C9A626-78EF-33C6-8F8A-0074A6CAE8A5}"/>
                </a:ext>
              </a:extLst>
            </p:cNvPr>
            <p:cNvSpPr/>
            <p:nvPr/>
          </p:nvSpPr>
          <p:spPr bwMode="auto">
            <a:xfrm>
              <a:off x="5292008"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cxnSp>
          <p:nvCxnSpPr>
            <p:cNvPr id="120" name="直線矢印コネクタ 119">
              <a:extLst>
                <a:ext uri="{FF2B5EF4-FFF2-40B4-BE49-F238E27FC236}">
                  <a16:creationId xmlns:a16="http://schemas.microsoft.com/office/drawing/2014/main" id="{1C373DFF-CB66-9578-A6D4-810A5D558F83}"/>
                </a:ext>
              </a:extLst>
            </p:cNvPr>
            <p:cNvCxnSpPr>
              <a:cxnSpLocks/>
              <a:stCxn id="116" idx="2"/>
            </p:cNvCxnSpPr>
            <p:nvPr/>
          </p:nvCxnSpPr>
          <p:spPr bwMode="auto">
            <a:xfrm>
              <a:off x="3221985"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1" name="直線矢印コネクタ 120">
              <a:extLst>
                <a:ext uri="{FF2B5EF4-FFF2-40B4-BE49-F238E27FC236}">
                  <a16:creationId xmlns:a16="http://schemas.microsoft.com/office/drawing/2014/main" id="{9534D715-F3C9-6DBA-E1BA-752126466AED}"/>
                </a:ext>
              </a:extLst>
            </p:cNvPr>
            <p:cNvCxnSpPr>
              <a:cxnSpLocks/>
            </p:cNvCxnSpPr>
            <p:nvPr/>
          </p:nvCxnSpPr>
          <p:spPr bwMode="auto">
            <a:xfrm>
              <a:off x="4031994"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2" name="直線矢印コネクタ 121">
              <a:extLst>
                <a:ext uri="{FF2B5EF4-FFF2-40B4-BE49-F238E27FC236}">
                  <a16:creationId xmlns:a16="http://schemas.microsoft.com/office/drawing/2014/main" id="{0BD764BF-ABFB-1C01-2AA3-0F1E5F8FE58E}"/>
                </a:ext>
              </a:extLst>
            </p:cNvPr>
            <p:cNvCxnSpPr>
              <a:cxnSpLocks/>
            </p:cNvCxnSpPr>
            <p:nvPr/>
          </p:nvCxnSpPr>
          <p:spPr bwMode="auto">
            <a:xfrm>
              <a:off x="4842003"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3" name="直線矢印コネクタ 122">
              <a:extLst>
                <a:ext uri="{FF2B5EF4-FFF2-40B4-BE49-F238E27FC236}">
                  <a16:creationId xmlns:a16="http://schemas.microsoft.com/office/drawing/2014/main" id="{C297DE25-0DDD-688D-9199-2912BA6DB5C8}"/>
                </a:ext>
              </a:extLst>
            </p:cNvPr>
            <p:cNvCxnSpPr>
              <a:cxnSpLocks/>
            </p:cNvCxnSpPr>
            <p:nvPr/>
          </p:nvCxnSpPr>
          <p:spPr bwMode="auto">
            <a:xfrm>
              <a:off x="5652012"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grpSp>
      <p:sp>
        <p:nvSpPr>
          <p:cNvPr id="126" name="正方形/長方形 125">
            <a:extLst>
              <a:ext uri="{FF2B5EF4-FFF2-40B4-BE49-F238E27FC236}">
                <a16:creationId xmlns:a16="http://schemas.microsoft.com/office/drawing/2014/main" id="{A222387C-BE56-4695-8D44-5E27DCFE3D06}"/>
              </a:ext>
            </a:extLst>
          </p:cNvPr>
          <p:cNvSpPr/>
          <p:nvPr/>
        </p:nvSpPr>
        <p:spPr bwMode="auto">
          <a:xfrm>
            <a:off x="7542033" y="1358977"/>
            <a:ext cx="990011"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Software</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63158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SIMT </a:t>
            </a:r>
            <a:r>
              <a:rPr kumimoji="1" lang="ja-JP" altLang="en-US" dirty="0"/>
              <a:t>の構造</a:t>
            </a:r>
          </a:p>
        </p:txBody>
      </p:sp>
      <p:sp>
        <p:nvSpPr>
          <p:cNvPr id="3" name="テキスト プレースホルダー 2"/>
          <p:cNvSpPr>
            <a:spLocks noGrp="1"/>
          </p:cNvSpPr>
          <p:nvPr>
            <p:ph type="body" sz="quarter" idx="10"/>
          </p:nvPr>
        </p:nvSpPr>
        <p:spPr>
          <a:xfrm>
            <a:off x="431954" y="1088974"/>
            <a:ext cx="8280092" cy="5490061"/>
          </a:xfrm>
        </p:spPr>
        <p:txBody>
          <a:bodyPr/>
          <a:lstStyle/>
          <a:p>
            <a:r>
              <a:rPr kumimoji="1" lang="en-US" altLang="ja-JP" dirty="0"/>
              <a:t>PC </a:t>
            </a:r>
            <a:r>
              <a:rPr kumimoji="1" lang="ja-JP" altLang="en-US" dirty="0"/>
              <a:t>を演算器の分だけ持つ</a:t>
            </a:r>
            <a:endParaRPr kumimoji="1" lang="en-US" altLang="ja-JP" dirty="0"/>
          </a:p>
          <a:p>
            <a:pPr lvl="1"/>
            <a:r>
              <a:rPr kumimoji="1" lang="ja-JP" altLang="en-US" dirty="0"/>
              <a:t>命令メモリは１つのまま</a:t>
            </a:r>
            <a:endParaRPr kumimoji="1" lang="en-US" altLang="ja-JP" dirty="0"/>
          </a:p>
          <a:p>
            <a:r>
              <a:rPr lang="en-US" altLang="ja-JP" dirty="0"/>
              <a:t>SPMD</a:t>
            </a:r>
            <a:r>
              <a:rPr lang="ja-JP" altLang="en-US" dirty="0"/>
              <a:t> の各スレッドを </a:t>
            </a:r>
            <a:r>
              <a:rPr lang="en-US" altLang="ja-JP" dirty="0"/>
              <a:t>PC </a:t>
            </a:r>
            <a:r>
              <a:rPr lang="ja-JP" altLang="en-US" dirty="0"/>
              <a:t>に割り当てる</a:t>
            </a:r>
            <a:endParaRPr lang="en-US" altLang="ja-JP" dirty="0"/>
          </a:p>
          <a:p>
            <a:pPr lvl="1"/>
            <a:r>
              <a:rPr kumimoji="1" lang="ja-JP" altLang="en-US" dirty="0"/>
              <a:t>基本的にはスレッドを時分割で</a:t>
            </a:r>
            <a:br>
              <a:rPr kumimoji="1" lang="en-US" altLang="ja-JP" dirty="0"/>
            </a:br>
            <a:r>
              <a:rPr kumimoji="1" lang="ja-JP" altLang="en-US" dirty="0"/>
              <a:t>それぞれ実行</a:t>
            </a:r>
            <a:endParaRPr kumimoji="1" lang="en-US" altLang="ja-JP" dirty="0"/>
          </a:p>
          <a:p>
            <a:r>
              <a:rPr kumimoji="1" lang="ja-JP" altLang="en-US" dirty="0"/>
              <a:t>ポイント：</a:t>
            </a:r>
            <a:endParaRPr kumimoji="1" lang="en-US" altLang="ja-JP" dirty="0"/>
          </a:p>
          <a:p>
            <a:pPr lvl="1"/>
            <a:r>
              <a:rPr kumimoji="1" lang="ja-JP" altLang="en-US" dirty="0">
                <a:solidFill>
                  <a:schemeClr val="accent5"/>
                </a:solidFill>
              </a:rPr>
              <a:t>全スレッドの </a:t>
            </a:r>
            <a:r>
              <a:rPr kumimoji="1" lang="en-US" altLang="ja-JP" dirty="0">
                <a:solidFill>
                  <a:schemeClr val="accent5"/>
                </a:solidFill>
              </a:rPr>
              <a:t>PC </a:t>
            </a:r>
            <a:r>
              <a:rPr kumimoji="1" lang="ja-JP" altLang="en-US" dirty="0">
                <a:solidFill>
                  <a:schemeClr val="accent5"/>
                </a:solidFill>
              </a:rPr>
              <a:t>が同じアドレスを</a:t>
            </a:r>
            <a:br>
              <a:rPr kumimoji="1" lang="en-US" altLang="ja-JP" dirty="0">
                <a:solidFill>
                  <a:schemeClr val="accent5"/>
                </a:solidFill>
              </a:rPr>
            </a:br>
            <a:r>
              <a:rPr kumimoji="1" lang="ja-JP" altLang="en-US" dirty="0">
                <a:solidFill>
                  <a:schemeClr val="accent5"/>
                </a:solidFill>
              </a:rPr>
              <a:t>指している場合は </a:t>
            </a:r>
            <a:r>
              <a:rPr kumimoji="1" lang="en-US" altLang="ja-JP" dirty="0">
                <a:solidFill>
                  <a:schemeClr val="accent5"/>
                </a:solidFill>
              </a:rPr>
              <a:t>SIMD </a:t>
            </a:r>
            <a:r>
              <a:rPr kumimoji="1" lang="ja-JP" altLang="en-US" dirty="0">
                <a:solidFill>
                  <a:schemeClr val="accent5"/>
                </a:solidFill>
              </a:rPr>
              <a:t>プロセッサ</a:t>
            </a:r>
            <a:br>
              <a:rPr kumimoji="1" lang="en-US" altLang="ja-JP" dirty="0">
                <a:solidFill>
                  <a:schemeClr val="accent5"/>
                </a:solidFill>
              </a:rPr>
            </a:br>
            <a:r>
              <a:rPr kumimoji="1" lang="ja-JP" altLang="en-US" dirty="0">
                <a:solidFill>
                  <a:schemeClr val="accent5"/>
                </a:solidFill>
              </a:rPr>
              <a:t>として振る舞う</a:t>
            </a:r>
            <a:endParaRPr kumimoji="1" lang="en-US" altLang="ja-JP" dirty="0">
              <a:solidFill>
                <a:schemeClr val="accent5"/>
              </a:solidFill>
            </a:endParaRPr>
          </a:p>
          <a:p>
            <a:pPr lvl="2"/>
            <a:r>
              <a:rPr kumimoji="1" lang="ja-JP" altLang="en-US" dirty="0"/>
              <a:t>このまとまりを </a:t>
            </a:r>
            <a:r>
              <a:rPr kumimoji="1" lang="en-US" altLang="ja-JP" dirty="0"/>
              <a:t>Warp or Wavefront </a:t>
            </a:r>
            <a:r>
              <a:rPr kumimoji="1" lang="ja-JP" altLang="en-US" dirty="0"/>
              <a:t>と呼ぶ</a:t>
            </a:r>
            <a:endParaRPr kumimoji="1" lang="en-US" altLang="ja-JP" dirty="0"/>
          </a:p>
          <a:p>
            <a:pPr lvl="1"/>
            <a:r>
              <a:rPr kumimoji="1" lang="ja-JP" altLang="en-US" dirty="0"/>
              <a:t>分岐しなければこの状態が保たれる</a:t>
            </a:r>
          </a:p>
        </p:txBody>
      </p:sp>
      <p:sp>
        <p:nvSpPr>
          <p:cNvPr id="31" name="正方形/長方形 30">
            <a:extLst>
              <a:ext uri="{FF2B5EF4-FFF2-40B4-BE49-F238E27FC236}">
                <a16:creationId xmlns:a16="http://schemas.microsoft.com/office/drawing/2014/main" id="{AAE971ED-9A48-2FB0-F7DF-2E627DAC2B13}"/>
              </a:ext>
            </a:extLst>
          </p:cNvPr>
          <p:cNvSpPr/>
          <p:nvPr/>
        </p:nvSpPr>
        <p:spPr bwMode="auto">
          <a:xfrm>
            <a:off x="5742013" y="2618991"/>
            <a:ext cx="3150035" cy="180002"/>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lumMod val="75000"/>
                    <a:lumOff val="25000"/>
                  </a:schemeClr>
                </a:solidFill>
                <a:latin typeface="+mn-ea"/>
              </a:rPr>
              <a:t>Warp/Wavefront</a:t>
            </a:r>
            <a:endParaRPr kumimoji="1" lang="ja-JP" altLang="en-US" sz="1100" dirty="0">
              <a:solidFill>
                <a:schemeClr val="tx1">
                  <a:lumMod val="75000"/>
                  <a:lumOff val="25000"/>
                </a:schemeClr>
              </a:solidFill>
              <a:latin typeface="+mn-ea"/>
            </a:endParaRPr>
          </a:p>
        </p:txBody>
      </p:sp>
      <p:sp>
        <p:nvSpPr>
          <p:cNvPr id="40" name="正方形/長方形 39">
            <a:extLst>
              <a:ext uri="{FF2B5EF4-FFF2-40B4-BE49-F238E27FC236}">
                <a16:creationId xmlns:a16="http://schemas.microsoft.com/office/drawing/2014/main" id="{9E705AE3-3463-E8AC-4860-358279E73349}"/>
              </a:ext>
            </a:extLst>
          </p:cNvPr>
          <p:cNvSpPr/>
          <p:nvPr/>
        </p:nvSpPr>
        <p:spPr bwMode="auto">
          <a:xfrm>
            <a:off x="7002028" y="423900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41" name="直線矢印コネクタ 40">
            <a:extLst>
              <a:ext uri="{FF2B5EF4-FFF2-40B4-BE49-F238E27FC236}">
                <a16:creationId xmlns:a16="http://schemas.microsoft.com/office/drawing/2014/main" id="{9FA2D5D2-F6A8-7317-F837-6F10E07BEB9B}"/>
              </a:ext>
            </a:extLst>
          </p:cNvPr>
          <p:cNvCxnSpPr>
            <a:cxnSpLocks/>
          </p:cNvCxnSpPr>
          <p:nvPr/>
        </p:nvCxnSpPr>
        <p:spPr bwMode="auto">
          <a:xfrm>
            <a:off x="7362032" y="404113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2" name="正方形/長方形 41">
            <a:extLst>
              <a:ext uri="{FF2B5EF4-FFF2-40B4-BE49-F238E27FC236}">
                <a16:creationId xmlns:a16="http://schemas.microsoft.com/office/drawing/2014/main" id="{8422841B-ECF4-6F5E-9598-EE65BE6CDAEF}"/>
              </a:ext>
            </a:extLst>
          </p:cNvPr>
          <p:cNvSpPr/>
          <p:nvPr/>
        </p:nvSpPr>
        <p:spPr bwMode="auto">
          <a:xfrm>
            <a:off x="6732025"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45" name="フリーフォーム 10">
            <a:extLst>
              <a:ext uri="{FF2B5EF4-FFF2-40B4-BE49-F238E27FC236}">
                <a16:creationId xmlns:a16="http://schemas.microsoft.com/office/drawing/2014/main" id="{4DA52315-3446-841A-2AEC-BCB38DE3E40A}"/>
              </a:ext>
            </a:extLst>
          </p:cNvPr>
          <p:cNvSpPr>
            <a:spLocks noChangeArrowheads="1"/>
          </p:cNvSpPr>
          <p:nvPr/>
        </p:nvSpPr>
        <p:spPr bwMode="auto">
          <a:xfrm flipH="1">
            <a:off x="5742014"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0</a:t>
            </a:r>
            <a:endParaRPr lang="ja-JP" altLang="en-US" sz="1100" dirty="0">
              <a:solidFill>
                <a:schemeClr val="tx1">
                  <a:lumMod val="75000"/>
                  <a:lumOff val="25000"/>
                </a:schemeClr>
              </a:solidFill>
              <a:latin typeface="+mn-ea"/>
            </a:endParaRPr>
          </a:p>
        </p:txBody>
      </p:sp>
      <p:cxnSp>
        <p:nvCxnSpPr>
          <p:cNvPr id="48" name="直線矢印コネクタ 47">
            <a:extLst>
              <a:ext uri="{FF2B5EF4-FFF2-40B4-BE49-F238E27FC236}">
                <a16:creationId xmlns:a16="http://schemas.microsoft.com/office/drawing/2014/main" id="{0CFE9B0E-F7AB-6049-1497-A0E4D7AE8231}"/>
              </a:ext>
            </a:extLst>
          </p:cNvPr>
          <p:cNvCxnSpPr>
            <a:cxnSpLocks/>
          </p:cNvCxnSpPr>
          <p:nvPr/>
        </p:nvCxnSpPr>
        <p:spPr bwMode="auto">
          <a:xfrm>
            <a:off x="7362032" y="459901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9" name="Freeform 10">
            <a:extLst>
              <a:ext uri="{FF2B5EF4-FFF2-40B4-BE49-F238E27FC236}">
                <a16:creationId xmlns:a16="http://schemas.microsoft.com/office/drawing/2014/main" id="{B289741C-44C8-378D-304E-A093B9A96317}"/>
              </a:ext>
            </a:extLst>
          </p:cNvPr>
          <p:cNvSpPr>
            <a:spLocks/>
          </p:cNvSpPr>
          <p:nvPr/>
        </p:nvSpPr>
        <p:spPr bwMode="auto">
          <a:xfrm rot="5400000">
            <a:off x="6552022" y="432901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2" name="フリーフォーム 10">
            <a:extLst>
              <a:ext uri="{FF2B5EF4-FFF2-40B4-BE49-F238E27FC236}">
                <a16:creationId xmlns:a16="http://schemas.microsoft.com/office/drawing/2014/main" id="{02F4AC50-BAAB-B5B9-D14D-C55511C72E43}"/>
              </a:ext>
            </a:extLst>
          </p:cNvPr>
          <p:cNvSpPr>
            <a:spLocks noChangeArrowheads="1"/>
          </p:cNvSpPr>
          <p:nvPr/>
        </p:nvSpPr>
        <p:spPr bwMode="auto">
          <a:xfrm flipH="1">
            <a:off x="655202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1</a:t>
            </a:r>
            <a:endParaRPr lang="ja-JP" altLang="en-US" sz="1100" dirty="0">
              <a:solidFill>
                <a:schemeClr val="tx1">
                  <a:lumMod val="75000"/>
                  <a:lumOff val="25000"/>
                </a:schemeClr>
              </a:solidFill>
              <a:latin typeface="+mn-ea"/>
            </a:endParaRPr>
          </a:p>
        </p:txBody>
      </p:sp>
      <p:sp>
        <p:nvSpPr>
          <p:cNvPr id="53" name="フリーフォーム 10">
            <a:extLst>
              <a:ext uri="{FF2B5EF4-FFF2-40B4-BE49-F238E27FC236}">
                <a16:creationId xmlns:a16="http://schemas.microsoft.com/office/drawing/2014/main" id="{BC419B34-2A5A-4A80-F234-FEE54B74A110}"/>
              </a:ext>
            </a:extLst>
          </p:cNvPr>
          <p:cNvSpPr>
            <a:spLocks noChangeArrowheads="1"/>
          </p:cNvSpPr>
          <p:nvPr/>
        </p:nvSpPr>
        <p:spPr bwMode="auto">
          <a:xfrm flipH="1">
            <a:off x="745203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2</a:t>
            </a:r>
            <a:endParaRPr lang="ja-JP" altLang="en-US" sz="1100" dirty="0">
              <a:solidFill>
                <a:schemeClr val="tx1">
                  <a:lumMod val="75000"/>
                  <a:lumOff val="25000"/>
                </a:schemeClr>
              </a:solidFill>
              <a:latin typeface="+mn-ea"/>
            </a:endParaRPr>
          </a:p>
        </p:txBody>
      </p:sp>
      <p:sp>
        <p:nvSpPr>
          <p:cNvPr id="54" name="フリーフォーム 10">
            <a:extLst>
              <a:ext uri="{FF2B5EF4-FFF2-40B4-BE49-F238E27FC236}">
                <a16:creationId xmlns:a16="http://schemas.microsoft.com/office/drawing/2014/main" id="{4AD2783B-42E3-48A9-AC8E-3730577B3541}"/>
              </a:ext>
            </a:extLst>
          </p:cNvPr>
          <p:cNvSpPr>
            <a:spLocks noChangeArrowheads="1"/>
          </p:cNvSpPr>
          <p:nvPr/>
        </p:nvSpPr>
        <p:spPr bwMode="auto">
          <a:xfrm flipH="1">
            <a:off x="8262042"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3</a:t>
            </a:r>
            <a:endParaRPr lang="ja-JP" altLang="en-US" sz="1100" dirty="0">
              <a:solidFill>
                <a:schemeClr val="tx1">
                  <a:lumMod val="75000"/>
                  <a:lumOff val="25000"/>
                </a:schemeClr>
              </a:solidFill>
              <a:latin typeface="+mn-ea"/>
            </a:endParaRPr>
          </a:p>
        </p:txBody>
      </p:sp>
      <p:sp>
        <p:nvSpPr>
          <p:cNvPr id="55" name="Freeform 10">
            <a:extLst>
              <a:ext uri="{FF2B5EF4-FFF2-40B4-BE49-F238E27FC236}">
                <a16:creationId xmlns:a16="http://schemas.microsoft.com/office/drawing/2014/main" id="{16A3DDEA-C019-F270-0852-047655E1E5B0}"/>
              </a:ext>
            </a:extLst>
          </p:cNvPr>
          <p:cNvSpPr>
            <a:spLocks/>
          </p:cNvSpPr>
          <p:nvPr/>
        </p:nvSpPr>
        <p:spPr bwMode="auto">
          <a:xfrm rot="5400000">
            <a:off x="6957029" y="473401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6" name="Freeform 10">
            <a:extLst>
              <a:ext uri="{FF2B5EF4-FFF2-40B4-BE49-F238E27FC236}">
                <a16:creationId xmlns:a16="http://schemas.microsoft.com/office/drawing/2014/main" id="{B28DAF69-4A31-9CBB-7295-54B0B9C8A9BB}"/>
              </a:ext>
            </a:extLst>
          </p:cNvPr>
          <p:cNvSpPr>
            <a:spLocks/>
          </p:cNvSpPr>
          <p:nvPr/>
        </p:nvSpPr>
        <p:spPr bwMode="auto">
          <a:xfrm rot="5400000" flipV="1">
            <a:off x="7407033" y="4554012"/>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7" name="Freeform 10">
            <a:extLst>
              <a:ext uri="{FF2B5EF4-FFF2-40B4-BE49-F238E27FC236}">
                <a16:creationId xmlns:a16="http://schemas.microsoft.com/office/drawing/2014/main" id="{02B8210F-2BCE-F0AE-6ABC-527AFDE68B70}"/>
              </a:ext>
            </a:extLst>
          </p:cNvPr>
          <p:cNvSpPr>
            <a:spLocks/>
          </p:cNvSpPr>
          <p:nvPr/>
        </p:nvSpPr>
        <p:spPr bwMode="auto">
          <a:xfrm rot="5400000" flipV="1">
            <a:off x="8037040" y="4374011"/>
            <a:ext cx="180002"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正方形/長方形 57">
            <a:extLst>
              <a:ext uri="{FF2B5EF4-FFF2-40B4-BE49-F238E27FC236}">
                <a16:creationId xmlns:a16="http://schemas.microsoft.com/office/drawing/2014/main" id="{1F140CE8-4B94-1FE1-00D3-4904E79F8D42}"/>
              </a:ext>
            </a:extLst>
          </p:cNvPr>
          <p:cNvSpPr/>
          <p:nvPr/>
        </p:nvSpPr>
        <p:spPr bwMode="auto">
          <a:xfrm>
            <a:off x="5922016"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59" name="正方形/長方形 58">
            <a:extLst>
              <a:ext uri="{FF2B5EF4-FFF2-40B4-BE49-F238E27FC236}">
                <a16:creationId xmlns:a16="http://schemas.microsoft.com/office/drawing/2014/main" id="{02D7D002-5775-1494-F4F3-63533E73D02F}"/>
              </a:ext>
            </a:extLst>
          </p:cNvPr>
          <p:cNvSpPr/>
          <p:nvPr/>
        </p:nvSpPr>
        <p:spPr bwMode="auto">
          <a:xfrm>
            <a:off x="7632035"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PC2</a:t>
            </a:r>
            <a:endParaRPr kumimoji="1" lang="ja-JP" altLang="en-US" sz="1200" dirty="0">
              <a:solidFill>
                <a:schemeClr val="tx1">
                  <a:lumMod val="75000"/>
                  <a:lumOff val="25000"/>
                </a:schemeClr>
              </a:solidFill>
              <a:latin typeface="+mn-ea"/>
            </a:endParaRPr>
          </a:p>
        </p:txBody>
      </p:sp>
      <p:sp>
        <p:nvSpPr>
          <p:cNvPr id="60" name="正方形/長方形 59">
            <a:extLst>
              <a:ext uri="{FF2B5EF4-FFF2-40B4-BE49-F238E27FC236}">
                <a16:creationId xmlns:a16="http://schemas.microsoft.com/office/drawing/2014/main" id="{743E7C4F-2ECE-0B0D-ACB0-E89214F47DDF}"/>
              </a:ext>
            </a:extLst>
          </p:cNvPr>
          <p:cNvSpPr/>
          <p:nvPr/>
        </p:nvSpPr>
        <p:spPr bwMode="auto">
          <a:xfrm>
            <a:off x="8442044"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61" name="Freeform 10">
            <a:extLst>
              <a:ext uri="{FF2B5EF4-FFF2-40B4-BE49-F238E27FC236}">
                <a16:creationId xmlns:a16="http://schemas.microsoft.com/office/drawing/2014/main" id="{AF2D8790-EE72-2B55-DE34-A0C0DFD86C8F}"/>
              </a:ext>
            </a:extLst>
          </p:cNvPr>
          <p:cNvSpPr>
            <a:spLocks/>
          </p:cNvSpPr>
          <p:nvPr/>
        </p:nvSpPr>
        <p:spPr bwMode="auto">
          <a:xfrm>
            <a:off x="6102019" y="3969005"/>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2" name="Freeform 10">
            <a:extLst>
              <a:ext uri="{FF2B5EF4-FFF2-40B4-BE49-F238E27FC236}">
                <a16:creationId xmlns:a16="http://schemas.microsoft.com/office/drawing/2014/main" id="{12E4A52D-2778-B399-FCF1-0C7F5B16AE6A}"/>
              </a:ext>
            </a:extLst>
          </p:cNvPr>
          <p:cNvSpPr>
            <a:spLocks/>
          </p:cNvSpPr>
          <p:nvPr/>
        </p:nvSpPr>
        <p:spPr bwMode="auto">
          <a:xfrm>
            <a:off x="6912028" y="3969005"/>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3" name="Freeform 10">
            <a:extLst>
              <a:ext uri="{FF2B5EF4-FFF2-40B4-BE49-F238E27FC236}">
                <a16:creationId xmlns:a16="http://schemas.microsoft.com/office/drawing/2014/main" id="{2452A339-83DF-C740-75BD-24304E346327}"/>
              </a:ext>
            </a:extLst>
          </p:cNvPr>
          <p:cNvSpPr>
            <a:spLocks/>
          </p:cNvSpPr>
          <p:nvPr/>
        </p:nvSpPr>
        <p:spPr bwMode="auto">
          <a:xfrm flipH="1">
            <a:off x="7362031" y="3969006"/>
            <a:ext cx="450005"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4" name="Freeform 10">
            <a:extLst>
              <a:ext uri="{FF2B5EF4-FFF2-40B4-BE49-F238E27FC236}">
                <a16:creationId xmlns:a16="http://schemas.microsoft.com/office/drawing/2014/main" id="{DEA0BF84-E98F-985F-66B2-7AB293EFF9BD}"/>
              </a:ext>
            </a:extLst>
          </p:cNvPr>
          <p:cNvSpPr>
            <a:spLocks/>
          </p:cNvSpPr>
          <p:nvPr/>
        </p:nvSpPr>
        <p:spPr bwMode="auto">
          <a:xfrm flipH="1">
            <a:off x="7632034" y="3969006"/>
            <a:ext cx="990011"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5" name="正方形/長方形 64">
            <a:extLst>
              <a:ext uri="{FF2B5EF4-FFF2-40B4-BE49-F238E27FC236}">
                <a16:creationId xmlns:a16="http://schemas.microsoft.com/office/drawing/2014/main" id="{B3E63F16-CEA9-BF24-A996-7E3331DE3B7A}"/>
              </a:ext>
            </a:extLst>
          </p:cNvPr>
          <p:cNvSpPr/>
          <p:nvPr/>
        </p:nvSpPr>
        <p:spPr bwMode="auto">
          <a:xfrm>
            <a:off x="7002028" y="540006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SIMT</a:t>
            </a:r>
            <a:endParaRPr kumimoji="1" lang="ja-JP" altLang="en-US" sz="1600" dirty="0">
              <a:solidFill>
                <a:schemeClr val="tx1">
                  <a:lumMod val="75000"/>
                  <a:lumOff val="25000"/>
                </a:schemeClr>
              </a:solidFill>
              <a:latin typeface="+mn-ea"/>
            </a:endParaRPr>
          </a:p>
        </p:txBody>
      </p:sp>
      <p:cxnSp>
        <p:nvCxnSpPr>
          <p:cNvPr id="66" name="直線コネクタ 65">
            <a:extLst>
              <a:ext uri="{FF2B5EF4-FFF2-40B4-BE49-F238E27FC236}">
                <a16:creationId xmlns:a16="http://schemas.microsoft.com/office/drawing/2014/main" id="{A8F2F8FF-5FFF-FFC1-4247-44FEF0C7AA5C}"/>
              </a:ext>
            </a:extLst>
          </p:cNvPr>
          <p:cNvCxnSpPr>
            <a:cxnSpLocks/>
          </p:cNvCxnSpPr>
          <p:nvPr/>
        </p:nvCxnSpPr>
        <p:spPr bwMode="auto">
          <a:xfrm>
            <a:off x="5562011" y="3248998"/>
            <a:ext cx="3510039"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67" name="正方形/長方形 66">
            <a:extLst>
              <a:ext uri="{FF2B5EF4-FFF2-40B4-BE49-F238E27FC236}">
                <a16:creationId xmlns:a16="http://schemas.microsoft.com/office/drawing/2014/main" id="{6DE12F17-400D-2AE3-AACE-D207AD22A6E2}"/>
              </a:ext>
            </a:extLst>
          </p:cNvPr>
          <p:cNvSpPr/>
          <p:nvPr/>
        </p:nvSpPr>
        <p:spPr bwMode="auto">
          <a:xfrm>
            <a:off x="5652012"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 </a:t>
            </a:r>
            <a:r>
              <a:rPr kumimoji="1" lang="ja-JP" altLang="en-US" sz="1600" dirty="0">
                <a:solidFill>
                  <a:schemeClr val="tx1">
                    <a:lumMod val="75000"/>
                    <a:lumOff val="25000"/>
                  </a:schemeClr>
                </a:solidFill>
                <a:latin typeface="+mn-ea"/>
              </a:rPr>
              <a:t>スレッド内は逐次処理で記述</a:t>
            </a:r>
          </a:p>
          <a:p>
            <a:r>
              <a:rPr kumimoji="1" lang="en-US" altLang="ja-JP" sz="1600" dirty="0">
                <a:solidFill>
                  <a:schemeClr val="tx1">
                    <a:lumMod val="75000"/>
                    <a:lumOff val="25000"/>
                  </a:schemeClr>
                </a:solidFill>
                <a:latin typeface="Consolas" panose="020B0609020204030204" pitchFamily="49" charset="0"/>
              </a:rPr>
              <a:t>void add(*a, *b, *c){</a:t>
            </a:r>
          </a:p>
          <a:p>
            <a:r>
              <a:rPr kumimoji="1" lang="en-US" altLang="ja-JP" sz="1600" dirty="0">
                <a:solidFill>
                  <a:schemeClr val="tx1">
                    <a:lumMod val="75000"/>
                    <a:lumOff val="25000"/>
                  </a:schemeClr>
                </a:solidFill>
                <a:latin typeface="Consolas" panose="020B0609020204030204" pitchFamily="49" charset="0"/>
              </a:rPr>
              <a:t>    c[</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a[</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b[</a:t>
            </a:r>
            <a:r>
              <a:rPr kumimoji="1" lang="en-US" altLang="ja-JP" sz="1600" dirty="0" err="1">
                <a:solidFill>
                  <a:schemeClr val="tx1">
                    <a:lumMod val="75000"/>
                    <a:lumOff val="25000"/>
                  </a:schemeClr>
                </a:solidFill>
                <a:latin typeface="Consolas" panose="020B0609020204030204" pitchFamily="49" charset="0"/>
              </a:rPr>
              <a:t>t_id</a:t>
            </a:r>
            <a:r>
              <a:rPr lang="en-US" altLang="ja-JP" sz="1600" dirty="0">
                <a:solidFill>
                  <a:schemeClr val="tx1">
                    <a:lumMod val="75000"/>
                    <a:lumOff val="25000"/>
                  </a:schemeClr>
                </a:solidFill>
                <a:latin typeface="Consolas" panose="020B0609020204030204" pitchFamily="49" charset="0"/>
              </a:rPr>
              <a:t>];</a:t>
            </a:r>
            <a:endParaRPr kumimoji="1" lang="en-US" altLang="ja-JP" sz="1600" dirty="0">
              <a:solidFill>
                <a:schemeClr val="tx1">
                  <a:lumMod val="75000"/>
                  <a:lumOff val="25000"/>
                </a:schemeClr>
              </a:solidFill>
              <a:latin typeface="Consolas" panose="020B0609020204030204" pitchFamily="49" charset="0"/>
            </a:endParaRPr>
          </a:p>
          <a:p>
            <a:r>
              <a:rPr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68" name="グループ化 67">
            <a:extLst>
              <a:ext uri="{FF2B5EF4-FFF2-40B4-BE49-F238E27FC236}">
                <a16:creationId xmlns:a16="http://schemas.microsoft.com/office/drawing/2014/main" id="{86A82C70-51A3-7415-7637-915751810288}"/>
              </a:ext>
            </a:extLst>
          </p:cNvPr>
          <p:cNvGrpSpPr/>
          <p:nvPr/>
        </p:nvGrpSpPr>
        <p:grpSpPr>
          <a:xfrm>
            <a:off x="6012016" y="2438989"/>
            <a:ext cx="90001" cy="630007"/>
            <a:chOff x="2411976" y="3068996"/>
            <a:chExt cx="90001" cy="630007"/>
          </a:xfrm>
        </p:grpSpPr>
        <p:cxnSp>
          <p:nvCxnSpPr>
            <p:cNvPr id="69" name="直線コネクタ 68">
              <a:extLst>
                <a:ext uri="{FF2B5EF4-FFF2-40B4-BE49-F238E27FC236}">
                  <a16:creationId xmlns:a16="http://schemas.microsoft.com/office/drawing/2014/main" id="{EBEFB68B-A519-A872-10EB-7A40C41A512D}"/>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0" name="直線コネクタ 69">
              <a:extLst>
                <a:ext uri="{FF2B5EF4-FFF2-40B4-BE49-F238E27FC236}">
                  <a16:creationId xmlns:a16="http://schemas.microsoft.com/office/drawing/2014/main" id="{9B1D2D2C-E231-6C87-AF07-105CBFB6A8AF}"/>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1" name="直線コネクタ 70">
              <a:extLst>
                <a:ext uri="{FF2B5EF4-FFF2-40B4-BE49-F238E27FC236}">
                  <a16:creationId xmlns:a16="http://schemas.microsoft.com/office/drawing/2014/main" id="{63867C50-F79C-A70E-A9D9-6A86E19B3FE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2" name="直線コネクタ 71">
              <a:extLst>
                <a:ext uri="{FF2B5EF4-FFF2-40B4-BE49-F238E27FC236}">
                  <a16:creationId xmlns:a16="http://schemas.microsoft.com/office/drawing/2014/main" id="{180D3A0C-E86D-5A0F-6690-2631A674DA0E}"/>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3" name="直線コネクタ 72">
              <a:extLst>
                <a:ext uri="{FF2B5EF4-FFF2-40B4-BE49-F238E27FC236}">
                  <a16:creationId xmlns:a16="http://schemas.microsoft.com/office/drawing/2014/main" id="{4D775DD8-E598-3B62-6712-FBC58902EE2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4" name="直線コネクタ 73">
              <a:extLst>
                <a:ext uri="{FF2B5EF4-FFF2-40B4-BE49-F238E27FC236}">
                  <a16:creationId xmlns:a16="http://schemas.microsoft.com/office/drawing/2014/main" id="{7FB77BC8-4250-2AD7-4B8D-63203F14D093}"/>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5" name="直線コネクタ 74">
              <a:extLst>
                <a:ext uri="{FF2B5EF4-FFF2-40B4-BE49-F238E27FC236}">
                  <a16:creationId xmlns:a16="http://schemas.microsoft.com/office/drawing/2014/main" id="{AF2E8996-79F6-3071-B859-816A464242E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76" name="グループ化 75">
            <a:extLst>
              <a:ext uri="{FF2B5EF4-FFF2-40B4-BE49-F238E27FC236}">
                <a16:creationId xmlns:a16="http://schemas.microsoft.com/office/drawing/2014/main" id="{3C9001D7-112C-DDC7-CDC7-ACB9B6D88960}"/>
              </a:ext>
            </a:extLst>
          </p:cNvPr>
          <p:cNvGrpSpPr/>
          <p:nvPr/>
        </p:nvGrpSpPr>
        <p:grpSpPr>
          <a:xfrm>
            <a:off x="6822025" y="2438989"/>
            <a:ext cx="90001" cy="630007"/>
            <a:chOff x="2411976" y="3068996"/>
            <a:chExt cx="90001" cy="630007"/>
          </a:xfrm>
        </p:grpSpPr>
        <p:cxnSp>
          <p:nvCxnSpPr>
            <p:cNvPr id="77" name="直線コネクタ 76">
              <a:extLst>
                <a:ext uri="{FF2B5EF4-FFF2-40B4-BE49-F238E27FC236}">
                  <a16:creationId xmlns:a16="http://schemas.microsoft.com/office/drawing/2014/main" id="{DC68A978-8FF6-FB4D-C331-D41FFC0AF4CD}"/>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8" name="直線コネクタ 77">
              <a:extLst>
                <a:ext uri="{FF2B5EF4-FFF2-40B4-BE49-F238E27FC236}">
                  <a16:creationId xmlns:a16="http://schemas.microsoft.com/office/drawing/2014/main" id="{3F5469C4-6D96-FFD4-A21B-35617A4E16D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9" name="直線コネクタ 78">
              <a:extLst>
                <a:ext uri="{FF2B5EF4-FFF2-40B4-BE49-F238E27FC236}">
                  <a16:creationId xmlns:a16="http://schemas.microsoft.com/office/drawing/2014/main" id="{57E0EC3B-D98D-A533-8975-08CCD4EA72F9}"/>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0" name="直線コネクタ 79">
              <a:extLst>
                <a:ext uri="{FF2B5EF4-FFF2-40B4-BE49-F238E27FC236}">
                  <a16:creationId xmlns:a16="http://schemas.microsoft.com/office/drawing/2014/main" id="{46090738-B523-82E2-0E5D-C055A5F088B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1" name="直線コネクタ 80">
              <a:extLst>
                <a:ext uri="{FF2B5EF4-FFF2-40B4-BE49-F238E27FC236}">
                  <a16:creationId xmlns:a16="http://schemas.microsoft.com/office/drawing/2014/main" id="{2DD206C2-C4C4-D27A-F42B-9BBA37AFBCA4}"/>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2" name="直線コネクタ 81">
              <a:extLst>
                <a:ext uri="{FF2B5EF4-FFF2-40B4-BE49-F238E27FC236}">
                  <a16:creationId xmlns:a16="http://schemas.microsoft.com/office/drawing/2014/main" id="{082D4118-C840-1BA8-7F82-7725D89C604A}"/>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3" name="直線コネクタ 82">
              <a:extLst>
                <a:ext uri="{FF2B5EF4-FFF2-40B4-BE49-F238E27FC236}">
                  <a16:creationId xmlns:a16="http://schemas.microsoft.com/office/drawing/2014/main" id="{C73551CE-1E48-C3B8-9D5D-B238735F7C6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84" name="グループ化 83">
            <a:extLst>
              <a:ext uri="{FF2B5EF4-FFF2-40B4-BE49-F238E27FC236}">
                <a16:creationId xmlns:a16="http://schemas.microsoft.com/office/drawing/2014/main" id="{F28640E6-76CE-94C2-DDF8-E5D34F4951E6}"/>
              </a:ext>
            </a:extLst>
          </p:cNvPr>
          <p:cNvGrpSpPr/>
          <p:nvPr/>
        </p:nvGrpSpPr>
        <p:grpSpPr>
          <a:xfrm>
            <a:off x="7722035" y="2438989"/>
            <a:ext cx="90001" cy="630007"/>
            <a:chOff x="2411976" y="3068996"/>
            <a:chExt cx="90001" cy="630007"/>
          </a:xfrm>
        </p:grpSpPr>
        <p:cxnSp>
          <p:nvCxnSpPr>
            <p:cNvPr id="85" name="直線コネクタ 84">
              <a:extLst>
                <a:ext uri="{FF2B5EF4-FFF2-40B4-BE49-F238E27FC236}">
                  <a16:creationId xmlns:a16="http://schemas.microsoft.com/office/drawing/2014/main" id="{9C54293C-2818-1A94-F89A-4E5516FC4070}"/>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6" name="直線コネクタ 85">
              <a:extLst>
                <a:ext uri="{FF2B5EF4-FFF2-40B4-BE49-F238E27FC236}">
                  <a16:creationId xmlns:a16="http://schemas.microsoft.com/office/drawing/2014/main" id="{41C9D2EB-7830-B381-0E8D-AEABD9BF45C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7" name="直線コネクタ 86">
              <a:extLst>
                <a:ext uri="{FF2B5EF4-FFF2-40B4-BE49-F238E27FC236}">
                  <a16:creationId xmlns:a16="http://schemas.microsoft.com/office/drawing/2014/main" id="{1CC4D2ED-2000-7BC1-A241-ED21563B70C4}"/>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8" name="直線コネクタ 87">
              <a:extLst>
                <a:ext uri="{FF2B5EF4-FFF2-40B4-BE49-F238E27FC236}">
                  <a16:creationId xmlns:a16="http://schemas.microsoft.com/office/drawing/2014/main" id="{7F78300C-B738-4BEA-E1C9-FCA0AF6F9290}"/>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A249E249-B748-588A-E403-3229EC1C4B3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0" name="直線コネクタ 89">
              <a:extLst>
                <a:ext uri="{FF2B5EF4-FFF2-40B4-BE49-F238E27FC236}">
                  <a16:creationId xmlns:a16="http://schemas.microsoft.com/office/drawing/2014/main" id="{F93F3548-B0CF-C829-FF96-D0D4D44BD7A9}"/>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12D6FB6D-004B-A7B5-11D8-AB3C1DC3DD3A}"/>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92" name="グループ化 91">
            <a:extLst>
              <a:ext uri="{FF2B5EF4-FFF2-40B4-BE49-F238E27FC236}">
                <a16:creationId xmlns:a16="http://schemas.microsoft.com/office/drawing/2014/main" id="{95A6EEBC-D097-EEDC-7289-04B95DBF80E0}"/>
              </a:ext>
            </a:extLst>
          </p:cNvPr>
          <p:cNvGrpSpPr/>
          <p:nvPr/>
        </p:nvGrpSpPr>
        <p:grpSpPr>
          <a:xfrm>
            <a:off x="8532044" y="2438989"/>
            <a:ext cx="90001" cy="630007"/>
            <a:chOff x="2411976" y="3068996"/>
            <a:chExt cx="90001" cy="630007"/>
          </a:xfrm>
        </p:grpSpPr>
        <p:cxnSp>
          <p:nvCxnSpPr>
            <p:cNvPr id="93" name="直線コネクタ 92">
              <a:extLst>
                <a:ext uri="{FF2B5EF4-FFF2-40B4-BE49-F238E27FC236}">
                  <a16:creationId xmlns:a16="http://schemas.microsoft.com/office/drawing/2014/main" id="{6F7B0918-B4C0-CE83-9034-A2E62731A30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4" name="直線コネクタ 93">
              <a:extLst>
                <a:ext uri="{FF2B5EF4-FFF2-40B4-BE49-F238E27FC236}">
                  <a16:creationId xmlns:a16="http://schemas.microsoft.com/office/drawing/2014/main" id="{61C41D59-A105-9A2F-046E-C43398211870}"/>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56FA6D6A-B9ED-41D6-44AC-558328359F34}"/>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6" name="直線コネクタ 95">
              <a:extLst>
                <a:ext uri="{FF2B5EF4-FFF2-40B4-BE49-F238E27FC236}">
                  <a16:creationId xmlns:a16="http://schemas.microsoft.com/office/drawing/2014/main" id="{FF83C95E-29F4-7874-E4FD-EFF321ED5307}"/>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7" name="直線コネクタ 96">
              <a:extLst>
                <a:ext uri="{FF2B5EF4-FFF2-40B4-BE49-F238E27FC236}">
                  <a16:creationId xmlns:a16="http://schemas.microsoft.com/office/drawing/2014/main" id="{9E312F1D-1021-CAFD-9197-AE5F49F95748}"/>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8" name="直線コネクタ 97">
              <a:extLst>
                <a:ext uri="{FF2B5EF4-FFF2-40B4-BE49-F238E27FC236}">
                  <a16:creationId xmlns:a16="http://schemas.microsoft.com/office/drawing/2014/main" id="{4A226FF6-3B04-5CA2-4A7E-568462F8912E}"/>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9" name="直線コネクタ 98">
              <a:extLst>
                <a:ext uri="{FF2B5EF4-FFF2-40B4-BE49-F238E27FC236}">
                  <a16:creationId xmlns:a16="http://schemas.microsoft.com/office/drawing/2014/main" id="{22F956DC-5E55-3E38-3F9E-407C57D8F799}"/>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cxnSp>
        <p:nvCxnSpPr>
          <p:cNvPr id="100" name="直線矢印コネクタ 99">
            <a:extLst>
              <a:ext uri="{FF2B5EF4-FFF2-40B4-BE49-F238E27FC236}">
                <a16:creationId xmlns:a16="http://schemas.microsoft.com/office/drawing/2014/main" id="{5AB5606E-8483-D654-1DED-DA0B055DBB41}"/>
              </a:ext>
            </a:extLst>
          </p:cNvPr>
          <p:cNvCxnSpPr>
            <a:cxnSpLocks/>
          </p:cNvCxnSpPr>
          <p:nvPr/>
        </p:nvCxnSpPr>
        <p:spPr bwMode="auto">
          <a:xfrm>
            <a:off x="7362031" y="3158997"/>
            <a:ext cx="0" cy="360004"/>
          </a:xfrm>
          <a:prstGeom prst="straightConnector1">
            <a:avLst/>
          </a:prstGeom>
          <a:noFill/>
          <a:ln w="31750" cap="flat" cmpd="sng" algn="ctr">
            <a:solidFill>
              <a:schemeClr val="tx1">
                <a:lumMod val="50000"/>
                <a:lumOff val="50000"/>
              </a:schemeClr>
            </a:solidFill>
            <a:prstDash val="solid"/>
            <a:round/>
            <a:headEnd type="none" w="med" len="med"/>
            <a:tailEnd type="arrow" w="sm" len="sm"/>
          </a:ln>
          <a:effectLst/>
        </p:spPr>
      </p:cxnSp>
    </p:spTree>
    <p:extLst>
      <p:ext uri="{BB962C8B-B14F-4D97-AF65-F5344CB8AC3E}">
        <p14:creationId xmlns:p14="http://schemas.microsoft.com/office/powerpoint/2010/main" val="1865094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8BDF0-59EC-6250-F23A-CFEBD92897D5}"/>
              </a:ext>
            </a:extLst>
          </p:cNvPr>
          <p:cNvSpPr>
            <a:spLocks noGrp="1"/>
          </p:cNvSpPr>
          <p:nvPr>
            <p:ph type="title"/>
          </p:nvPr>
        </p:nvSpPr>
        <p:spPr/>
        <p:txBody>
          <a:bodyPr/>
          <a:lstStyle/>
          <a:p>
            <a:r>
              <a:rPr kumimoji="1" lang="en-US" altLang="ja-JP" dirty="0"/>
              <a:t>SIMT </a:t>
            </a:r>
            <a:r>
              <a:rPr kumimoji="1" lang="ja-JP" altLang="en-US" dirty="0"/>
              <a:t>の利点と問題点</a:t>
            </a:r>
          </a:p>
        </p:txBody>
      </p:sp>
      <p:sp>
        <p:nvSpPr>
          <p:cNvPr id="3" name="テキスト プレースホルダー 2">
            <a:extLst>
              <a:ext uri="{FF2B5EF4-FFF2-40B4-BE49-F238E27FC236}">
                <a16:creationId xmlns:a16="http://schemas.microsoft.com/office/drawing/2014/main" id="{3C8A3B78-3D88-8492-94E7-28CA765107AB}"/>
              </a:ext>
            </a:extLst>
          </p:cNvPr>
          <p:cNvSpPr>
            <a:spLocks noGrp="1"/>
          </p:cNvSpPr>
          <p:nvPr>
            <p:ph type="body" sz="quarter" idx="10"/>
          </p:nvPr>
        </p:nvSpPr>
        <p:spPr/>
        <p:txBody>
          <a:bodyPr/>
          <a:lstStyle/>
          <a:p>
            <a:r>
              <a:rPr kumimoji="1" lang="ja-JP" altLang="en-US" dirty="0"/>
              <a:t>利点：</a:t>
            </a:r>
            <a:endParaRPr kumimoji="1" lang="en-US" altLang="ja-JP" dirty="0"/>
          </a:p>
          <a:p>
            <a:pPr lvl="1"/>
            <a:r>
              <a:rPr kumimoji="1" lang="ja-JP" altLang="en-US" dirty="0"/>
              <a:t>マルチスレッドで書かれたプログラムが </a:t>
            </a:r>
            <a:r>
              <a:rPr kumimoji="1" lang="en-US" altLang="ja-JP" dirty="0"/>
              <a:t>SIMD</a:t>
            </a:r>
            <a:r>
              <a:rPr lang="ja-JP" altLang="en-US" dirty="0"/>
              <a:t> プロセッサでそのまま実行できる</a:t>
            </a:r>
            <a:br>
              <a:rPr lang="en-US" altLang="ja-JP" dirty="0"/>
            </a:br>
            <a:r>
              <a:rPr lang="en-US" altLang="ja-JP" dirty="0"/>
              <a:t>= </a:t>
            </a:r>
            <a:r>
              <a:rPr kumimoji="1" lang="ja-JP" altLang="en-US" dirty="0"/>
              <a:t>難しいコンパイラがいらない</a:t>
            </a:r>
            <a:endParaRPr kumimoji="1" lang="en-US" altLang="ja-JP" dirty="0"/>
          </a:p>
          <a:p>
            <a:pPr lvl="2"/>
            <a:r>
              <a:rPr kumimoji="1" lang="en-US" altLang="ja-JP" dirty="0"/>
              <a:t>RISC-V </a:t>
            </a:r>
            <a:r>
              <a:rPr kumimoji="1" lang="ja-JP" altLang="en-US" dirty="0"/>
              <a:t>ベースの </a:t>
            </a:r>
            <a:r>
              <a:rPr kumimoji="1" lang="en-US" altLang="ja-JP" dirty="0"/>
              <a:t>SIMT </a:t>
            </a:r>
            <a:r>
              <a:rPr kumimoji="1" lang="ja-JP" altLang="en-US" dirty="0"/>
              <a:t>プロセッサも提案されている</a:t>
            </a:r>
            <a:endParaRPr kumimoji="1" lang="en-US" altLang="ja-JP" dirty="0"/>
          </a:p>
          <a:p>
            <a:r>
              <a:rPr kumimoji="1" lang="ja-JP" altLang="en-US" dirty="0"/>
              <a:t>問題点：</a:t>
            </a:r>
            <a:endParaRPr kumimoji="1" lang="en-US" altLang="ja-JP" dirty="0"/>
          </a:p>
          <a:p>
            <a:pPr lvl="1"/>
            <a:r>
              <a:rPr kumimoji="1" lang="ja-JP" altLang="en-US" dirty="0"/>
              <a:t>スレッド間で違う方向に分岐すると実行速度が落ちる </a:t>
            </a:r>
            <a:endParaRPr kumimoji="1" lang="en-US" altLang="ja-JP" dirty="0"/>
          </a:p>
          <a:p>
            <a:pPr lvl="2"/>
            <a:r>
              <a:rPr lang="en-US" altLang="ja-JP" dirty="0"/>
              <a:t>branch divergence </a:t>
            </a:r>
            <a:r>
              <a:rPr lang="ja-JP" altLang="en-US" dirty="0"/>
              <a:t>と呼ぶ</a:t>
            </a:r>
            <a:endParaRPr lang="en-US" altLang="ja-JP" dirty="0"/>
          </a:p>
          <a:p>
            <a:pPr lvl="1"/>
            <a:r>
              <a:rPr kumimoji="1" lang="ja-JP" altLang="en-US" dirty="0"/>
              <a:t>水平方向の演算ができない</a:t>
            </a:r>
          </a:p>
        </p:txBody>
      </p:sp>
    </p:spTree>
    <p:extLst>
      <p:ext uri="{BB962C8B-B14F-4D97-AF65-F5344CB8AC3E}">
        <p14:creationId xmlns:p14="http://schemas.microsoft.com/office/powerpoint/2010/main" val="2767493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2550CC-5297-6598-DD0F-1A0B6B8513EC}"/>
              </a:ext>
            </a:extLst>
          </p:cNvPr>
          <p:cNvSpPr>
            <a:spLocks noGrp="1"/>
          </p:cNvSpPr>
          <p:nvPr>
            <p:ph type="title"/>
          </p:nvPr>
        </p:nvSpPr>
        <p:spPr/>
        <p:txBody>
          <a:bodyPr/>
          <a:lstStyle/>
          <a:p>
            <a:r>
              <a:rPr kumimoji="1" lang="ja-JP" altLang="en-US" dirty="0"/>
              <a:t>問題１：スレッド間で違う方向に分岐すると実行速度が落ちる （</a:t>
            </a:r>
            <a:r>
              <a:rPr lang="en-US" altLang="ja-JP" dirty="0"/>
              <a:t>Branch divergence</a:t>
            </a:r>
            <a:r>
              <a:rPr lang="ja-JP" altLang="en-US" dirty="0"/>
              <a:t>）</a:t>
            </a:r>
            <a:endParaRPr kumimoji="1" lang="ja-JP" altLang="en-US" dirty="0"/>
          </a:p>
        </p:txBody>
      </p:sp>
      <p:sp>
        <p:nvSpPr>
          <p:cNvPr id="4" name="正方形/長方形 3">
            <a:extLst>
              <a:ext uri="{FF2B5EF4-FFF2-40B4-BE49-F238E27FC236}">
                <a16:creationId xmlns:a16="http://schemas.microsoft.com/office/drawing/2014/main" id="{49F6A659-8747-3DDF-47AD-F4206C0C4EC3}"/>
              </a:ext>
            </a:extLst>
          </p:cNvPr>
          <p:cNvSpPr/>
          <p:nvPr/>
        </p:nvSpPr>
        <p:spPr bwMode="auto">
          <a:xfrm>
            <a:off x="6822025" y="225898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214511AE-06F0-E68B-844C-2B4CFC3F4EAF}"/>
              </a:ext>
            </a:extLst>
          </p:cNvPr>
          <p:cNvCxnSpPr>
            <a:cxnSpLocks/>
          </p:cNvCxnSpPr>
          <p:nvPr/>
        </p:nvCxnSpPr>
        <p:spPr bwMode="auto">
          <a:xfrm>
            <a:off x="7182029" y="206111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4709B1C2-7D75-607A-95F3-EA4510E8BB20}"/>
              </a:ext>
            </a:extLst>
          </p:cNvPr>
          <p:cNvSpPr/>
          <p:nvPr/>
        </p:nvSpPr>
        <p:spPr bwMode="auto">
          <a:xfrm>
            <a:off x="6552022"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FC17FF0E-5B21-5A3A-C388-B44103B9EB92}"/>
              </a:ext>
            </a:extLst>
          </p:cNvPr>
          <p:cNvSpPr>
            <a:spLocks noChangeArrowheads="1"/>
          </p:cNvSpPr>
          <p:nvPr/>
        </p:nvSpPr>
        <p:spPr bwMode="auto">
          <a:xfrm flipH="1">
            <a:off x="5562011"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872B08F0-FFB9-DB16-92BB-3D2C9EB5170A}"/>
              </a:ext>
            </a:extLst>
          </p:cNvPr>
          <p:cNvCxnSpPr>
            <a:cxnSpLocks/>
          </p:cNvCxnSpPr>
          <p:nvPr/>
        </p:nvCxnSpPr>
        <p:spPr bwMode="auto">
          <a:xfrm>
            <a:off x="7182029" y="261899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E88B5999-2E30-AA05-1435-CDB612BD84D6}"/>
              </a:ext>
            </a:extLst>
          </p:cNvPr>
          <p:cNvSpPr>
            <a:spLocks/>
          </p:cNvSpPr>
          <p:nvPr/>
        </p:nvSpPr>
        <p:spPr bwMode="auto">
          <a:xfrm rot="5400000">
            <a:off x="6372019" y="2348989"/>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A9542D4F-BB34-300C-4812-AACB04A542F5}"/>
              </a:ext>
            </a:extLst>
          </p:cNvPr>
          <p:cNvSpPr>
            <a:spLocks noChangeArrowheads="1"/>
          </p:cNvSpPr>
          <p:nvPr/>
        </p:nvSpPr>
        <p:spPr bwMode="auto">
          <a:xfrm flipH="1">
            <a:off x="6372020"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B6765A49-F026-CBBE-3177-CEC92D2F89C5}"/>
              </a:ext>
            </a:extLst>
          </p:cNvPr>
          <p:cNvSpPr>
            <a:spLocks noChangeArrowheads="1"/>
          </p:cNvSpPr>
          <p:nvPr/>
        </p:nvSpPr>
        <p:spPr bwMode="auto">
          <a:xfrm flipH="1">
            <a:off x="7272030"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12" name="フリーフォーム 10">
            <a:extLst>
              <a:ext uri="{FF2B5EF4-FFF2-40B4-BE49-F238E27FC236}">
                <a16:creationId xmlns:a16="http://schemas.microsoft.com/office/drawing/2014/main" id="{B8F1B7C2-6F01-BBBF-5D49-B6B6A75AA913}"/>
              </a:ext>
            </a:extLst>
          </p:cNvPr>
          <p:cNvSpPr>
            <a:spLocks noChangeArrowheads="1"/>
          </p:cNvSpPr>
          <p:nvPr/>
        </p:nvSpPr>
        <p:spPr bwMode="auto">
          <a:xfrm flipH="1">
            <a:off x="8082039"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66AF1062-1BC8-F821-7476-59BD9D90D4A4}"/>
              </a:ext>
            </a:extLst>
          </p:cNvPr>
          <p:cNvSpPr>
            <a:spLocks/>
          </p:cNvSpPr>
          <p:nvPr/>
        </p:nvSpPr>
        <p:spPr bwMode="auto">
          <a:xfrm rot="5400000">
            <a:off x="6777026" y="2753993"/>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2915E53F-0EF7-5B72-E0FE-2753C0C9F582}"/>
              </a:ext>
            </a:extLst>
          </p:cNvPr>
          <p:cNvSpPr>
            <a:spLocks/>
          </p:cNvSpPr>
          <p:nvPr/>
        </p:nvSpPr>
        <p:spPr bwMode="auto">
          <a:xfrm rot="5400000" flipV="1">
            <a:off x="7227030" y="2573991"/>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2BC8C311-4B80-ADBB-4996-31F843A2CF4E}"/>
              </a:ext>
            </a:extLst>
          </p:cNvPr>
          <p:cNvSpPr>
            <a:spLocks/>
          </p:cNvSpPr>
          <p:nvPr/>
        </p:nvSpPr>
        <p:spPr bwMode="auto">
          <a:xfrm rot="5400000" flipV="1">
            <a:off x="7857036" y="2393989"/>
            <a:ext cx="180003"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正方形/長方形 15">
            <a:extLst>
              <a:ext uri="{FF2B5EF4-FFF2-40B4-BE49-F238E27FC236}">
                <a16:creationId xmlns:a16="http://schemas.microsoft.com/office/drawing/2014/main" id="{0176FEC3-4634-DD8C-2698-CE40EFFF5D0D}"/>
              </a:ext>
            </a:extLst>
          </p:cNvPr>
          <p:cNvSpPr/>
          <p:nvPr/>
        </p:nvSpPr>
        <p:spPr bwMode="auto">
          <a:xfrm>
            <a:off x="5742013"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17" name="正方形/長方形 16">
            <a:extLst>
              <a:ext uri="{FF2B5EF4-FFF2-40B4-BE49-F238E27FC236}">
                <a16:creationId xmlns:a16="http://schemas.microsoft.com/office/drawing/2014/main" id="{5ACDD423-5741-0820-C885-8C98D0FB7215}"/>
              </a:ext>
            </a:extLst>
          </p:cNvPr>
          <p:cNvSpPr/>
          <p:nvPr/>
        </p:nvSpPr>
        <p:spPr bwMode="auto">
          <a:xfrm>
            <a:off x="7452032" y="1628980"/>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bg1">
                    <a:lumMod val="65000"/>
                  </a:schemeClr>
                </a:solidFill>
                <a:latin typeface="+mn-ea"/>
              </a:rPr>
              <a:t>PC2</a:t>
            </a:r>
            <a:endParaRPr kumimoji="1" lang="ja-JP" altLang="en-US" sz="1200" dirty="0">
              <a:solidFill>
                <a:schemeClr val="bg1">
                  <a:lumMod val="65000"/>
                </a:schemeClr>
              </a:solidFill>
              <a:latin typeface="+mn-ea"/>
            </a:endParaRPr>
          </a:p>
        </p:txBody>
      </p:sp>
      <p:sp>
        <p:nvSpPr>
          <p:cNvPr id="18" name="正方形/長方形 17">
            <a:extLst>
              <a:ext uri="{FF2B5EF4-FFF2-40B4-BE49-F238E27FC236}">
                <a16:creationId xmlns:a16="http://schemas.microsoft.com/office/drawing/2014/main" id="{0907E1BB-F63A-312F-784B-677E6FAFF63F}"/>
              </a:ext>
            </a:extLst>
          </p:cNvPr>
          <p:cNvSpPr/>
          <p:nvPr/>
        </p:nvSpPr>
        <p:spPr bwMode="auto">
          <a:xfrm>
            <a:off x="8262041"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77F9DF01-D77D-9DD8-420C-D34A734AE34B}"/>
              </a:ext>
            </a:extLst>
          </p:cNvPr>
          <p:cNvSpPr>
            <a:spLocks/>
          </p:cNvSpPr>
          <p:nvPr/>
        </p:nvSpPr>
        <p:spPr bwMode="auto">
          <a:xfrm>
            <a:off x="5922016" y="1988984"/>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0" name="Freeform 10">
            <a:extLst>
              <a:ext uri="{FF2B5EF4-FFF2-40B4-BE49-F238E27FC236}">
                <a16:creationId xmlns:a16="http://schemas.microsoft.com/office/drawing/2014/main" id="{A4D0181A-3CA2-0258-2B4A-C80704867482}"/>
              </a:ext>
            </a:extLst>
          </p:cNvPr>
          <p:cNvSpPr>
            <a:spLocks/>
          </p:cNvSpPr>
          <p:nvPr/>
        </p:nvSpPr>
        <p:spPr bwMode="auto">
          <a:xfrm>
            <a:off x="6732025" y="1988984"/>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1" name="Freeform 10">
            <a:extLst>
              <a:ext uri="{FF2B5EF4-FFF2-40B4-BE49-F238E27FC236}">
                <a16:creationId xmlns:a16="http://schemas.microsoft.com/office/drawing/2014/main" id="{66493711-1781-0806-6185-B17FE6EABDFD}"/>
              </a:ext>
            </a:extLst>
          </p:cNvPr>
          <p:cNvSpPr>
            <a:spLocks/>
          </p:cNvSpPr>
          <p:nvPr/>
        </p:nvSpPr>
        <p:spPr bwMode="auto">
          <a:xfrm flipH="1">
            <a:off x="7182028" y="1988984"/>
            <a:ext cx="450005"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2" name="Freeform 10">
            <a:extLst>
              <a:ext uri="{FF2B5EF4-FFF2-40B4-BE49-F238E27FC236}">
                <a16:creationId xmlns:a16="http://schemas.microsoft.com/office/drawing/2014/main" id="{2C0237D5-A981-4693-8E8F-D90505433BBF}"/>
              </a:ext>
            </a:extLst>
          </p:cNvPr>
          <p:cNvSpPr>
            <a:spLocks/>
          </p:cNvSpPr>
          <p:nvPr/>
        </p:nvSpPr>
        <p:spPr bwMode="auto">
          <a:xfrm flipH="1">
            <a:off x="7452031" y="1988984"/>
            <a:ext cx="990011"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3" name="正方形/長方形 22">
            <a:extLst>
              <a:ext uri="{FF2B5EF4-FFF2-40B4-BE49-F238E27FC236}">
                <a16:creationId xmlns:a16="http://schemas.microsoft.com/office/drawing/2014/main" id="{E008D35F-1260-41FA-E515-7B975DDD9BD5}"/>
              </a:ext>
            </a:extLst>
          </p:cNvPr>
          <p:cNvSpPr/>
          <p:nvPr/>
        </p:nvSpPr>
        <p:spPr bwMode="auto">
          <a:xfrm>
            <a:off x="6822025" y="468901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4" name="直線矢印コネクタ 23">
            <a:extLst>
              <a:ext uri="{FF2B5EF4-FFF2-40B4-BE49-F238E27FC236}">
                <a16:creationId xmlns:a16="http://schemas.microsoft.com/office/drawing/2014/main" id="{41F592F7-0395-AB37-AFC6-0F77D9A090C6}"/>
              </a:ext>
            </a:extLst>
          </p:cNvPr>
          <p:cNvCxnSpPr>
            <a:cxnSpLocks/>
          </p:cNvCxnSpPr>
          <p:nvPr/>
        </p:nvCxnSpPr>
        <p:spPr bwMode="auto">
          <a:xfrm>
            <a:off x="7182029" y="449114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816F04C7-C2BE-4E69-7F20-F79A9C9636CE}"/>
              </a:ext>
            </a:extLst>
          </p:cNvPr>
          <p:cNvSpPr/>
          <p:nvPr/>
        </p:nvSpPr>
        <p:spPr bwMode="auto">
          <a:xfrm>
            <a:off x="6552022"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PC1</a:t>
            </a:r>
            <a:endParaRPr lang="ja-JP" altLang="en-US" sz="1200" dirty="0">
              <a:solidFill>
                <a:schemeClr val="bg1">
                  <a:lumMod val="65000"/>
                </a:schemeClr>
              </a:solidFill>
              <a:latin typeface="+mn-ea"/>
            </a:endParaRPr>
          </a:p>
        </p:txBody>
      </p:sp>
      <p:cxnSp>
        <p:nvCxnSpPr>
          <p:cNvPr id="26" name="直線矢印コネクタ 25">
            <a:extLst>
              <a:ext uri="{FF2B5EF4-FFF2-40B4-BE49-F238E27FC236}">
                <a16:creationId xmlns:a16="http://schemas.microsoft.com/office/drawing/2014/main" id="{80933DC3-4143-F658-2B8E-B12D8FB3364B}"/>
              </a:ext>
            </a:extLst>
          </p:cNvPr>
          <p:cNvCxnSpPr>
            <a:cxnSpLocks/>
          </p:cNvCxnSpPr>
          <p:nvPr/>
        </p:nvCxnSpPr>
        <p:spPr bwMode="auto">
          <a:xfrm>
            <a:off x="7182029" y="504901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7" name="Freeform 10">
            <a:extLst>
              <a:ext uri="{FF2B5EF4-FFF2-40B4-BE49-F238E27FC236}">
                <a16:creationId xmlns:a16="http://schemas.microsoft.com/office/drawing/2014/main" id="{1AE7A65B-10A5-429E-3062-03F7EE8A71AE}"/>
              </a:ext>
            </a:extLst>
          </p:cNvPr>
          <p:cNvSpPr>
            <a:spLocks/>
          </p:cNvSpPr>
          <p:nvPr/>
        </p:nvSpPr>
        <p:spPr bwMode="auto">
          <a:xfrm rot="5400000">
            <a:off x="6372019" y="4779016"/>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8" name="フリーフォーム 10">
            <a:extLst>
              <a:ext uri="{FF2B5EF4-FFF2-40B4-BE49-F238E27FC236}">
                <a16:creationId xmlns:a16="http://schemas.microsoft.com/office/drawing/2014/main" id="{736E2573-9C1F-8EF5-6AD2-521C56750647}"/>
              </a:ext>
            </a:extLst>
          </p:cNvPr>
          <p:cNvSpPr>
            <a:spLocks noChangeArrowheads="1"/>
          </p:cNvSpPr>
          <p:nvPr/>
        </p:nvSpPr>
        <p:spPr bwMode="auto">
          <a:xfrm flipH="1">
            <a:off x="8082039"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29" name="フリーフォーム 10">
            <a:extLst>
              <a:ext uri="{FF2B5EF4-FFF2-40B4-BE49-F238E27FC236}">
                <a16:creationId xmlns:a16="http://schemas.microsoft.com/office/drawing/2014/main" id="{C4FE92A2-4A94-9326-A51B-4A7D7F8424AE}"/>
              </a:ext>
            </a:extLst>
          </p:cNvPr>
          <p:cNvSpPr>
            <a:spLocks noChangeArrowheads="1"/>
          </p:cNvSpPr>
          <p:nvPr/>
        </p:nvSpPr>
        <p:spPr bwMode="auto">
          <a:xfrm flipH="1">
            <a:off x="7272030"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0" name="Freeform 10">
            <a:extLst>
              <a:ext uri="{FF2B5EF4-FFF2-40B4-BE49-F238E27FC236}">
                <a16:creationId xmlns:a16="http://schemas.microsoft.com/office/drawing/2014/main" id="{FEFFC05F-0EBA-F112-9B9B-1F05117D3FE0}"/>
              </a:ext>
            </a:extLst>
          </p:cNvPr>
          <p:cNvSpPr>
            <a:spLocks/>
          </p:cNvSpPr>
          <p:nvPr/>
        </p:nvSpPr>
        <p:spPr bwMode="auto">
          <a:xfrm rot="5400000">
            <a:off x="6777026" y="5184020"/>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1" name="Freeform 10">
            <a:extLst>
              <a:ext uri="{FF2B5EF4-FFF2-40B4-BE49-F238E27FC236}">
                <a16:creationId xmlns:a16="http://schemas.microsoft.com/office/drawing/2014/main" id="{F30D843C-5C3B-F4FB-AF7C-77D5385B4C1E}"/>
              </a:ext>
            </a:extLst>
          </p:cNvPr>
          <p:cNvSpPr>
            <a:spLocks/>
          </p:cNvSpPr>
          <p:nvPr/>
        </p:nvSpPr>
        <p:spPr bwMode="auto">
          <a:xfrm rot="5400000" flipV="1">
            <a:off x="7227030" y="5004018"/>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2" name="Freeform 10">
            <a:extLst>
              <a:ext uri="{FF2B5EF4-FFF2-40B4-BE49-F238E27FC236}">
                <a16:creationId xmlns:a16="http://schemas.microsoft.com/office/drawing/2014/main" id="{3E13A3F3-84FE-0263-9C01-84F187F5ECA8}"/>
              </a:ext>
            </a:extLst>
          </p:cNvPr>
          <p:cNvSpPr>
            <a:spLocks/>
          </p:cNvSpPr>
          <p:nvPr/>
        </p:nvSpPr>
        <p:spPr bwMode="auto">
          <a:xfrm rot="5400000" flipV="1">
            <a:off x="7857036" y="4824016"/>
            <a:ext cx="180003"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3" name="正方形/長方形 32">
            <a:extLst>
              <a:ext uri="{FF2B5EF4-FFF2-40B4-BE49-F238E27FC236}">
                <a16:creationId xmlns:a16="http://schemas.microsoft.com/office/drawing/2014/main" id="{5556F761-FF80-81D1-173E-0C8CC198C68B}"/>
              </a:ext>
            </a:extLst>
          </p:cNvPr>
          <p:cNvSpPr/>
          <p:nvPr/>
        </p:nvSpPr>
        <p:spPr bwMode="auto">
          <a:xfrm>
            <a:off x="5742013"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PC0</a:t>
            </a:r>
            <a:endParaRPr lang="ja-JP" altLang="en-US" sz="1200" dirty="0">
              <a:solidFill>
                <a:schemeClr val="bg1">
                  <a:lumMod val="65000"/>
                </a:schemeClr>
              </a:solidFill>
              <a:latin typeface="+mn-ea"/>
            </a:endParaRPr>
          </a:p>
        </p:txBody>
      </p:sp>
      <p:sp>
        <p:nvSpPr>
          <p:cNvPr id="34" name="正方形/長方形 33">
            <a:extLst>
              <a:ext uri="{FF2B5EF4-FFF2-40B4-BE49-F238E27FC236}">
                <a16:creationId xmlns:a16="http://schemas.microsoft.com/office/drawing/2014/main" id="{F51DA4DD-CFFA-8D7B-B3DB-EDCEF8AD01F5}"/>
              </a:ext>
            </a:extLst>
          </p:cNvPr>
          <p:cNvSpPr/>
          <p:nvPr/>
        </p:nvSpPr>
        <p:spPr bwMode="auto">
          <a:xfrm>
            <a:off x="7452032" y="4059007"/>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tx1">
                    <a:lumMod val="75000"/>
                    <a:lumOff val="25000"/>
                  </a:schemeClr>
                </a:solidFill>
                <a:latin typeface="+mn-ea"/>
              </a:rPr>
              <a:t>PC2</a:t>
            </a:r>
            <a:endParaRPr lang="ja-JP" altLang="en-US" sz="1200" dirty="0">
              <a:solidFill>
                <a:schemeClr val="tx1">
                  <a:lumMod val="75000"/>
                  <a:lumOff val="25000"/>
                </a:schemeClr>
              </a:solidFill>
              <a:latin typeface="+mn-ea"/>
            </a:endParaRPr>
          </a:p>
        </p:txBody>
      </p:sp>
      <p:sp>
        <p:nvSpPr>
          <p:cNvPr id="35" name="正方形/長方形 34">
            <a:extLst>
              <a:ext uri="{FF2B5EF4-FFF2-40B4-BE49-F238E27FC236}">
                <a16:creationId xmlns:a16="http://schemas.microsoft.com/office/drawing/2014/main" id="{CFBBF20E-4FE3-9285-0670-26F0F6E517AE}"/>
              </a:ext>
            </a:extLst>
          </p:cNvPr>
          <p:cNvSpPr/>
          <p:nvPr/>
        </p:nvSpPr>
        <p:spPr bwMode="auto">
          <a:xfrm>
            <a:off x="8262041"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PC3</a:t>
            </a:r>
            <a:endParaRPr lang="ja-JP" altLang="en-US" sz="1200" dirty="0">
              <a:solidFill>
                <a:schemeClr val="bg1">
                  <a:lumMod val="65000"/>
                </a:schemeClr>
              </a:solidFill>
              <a:latin typeface="+mn-ea"/>
            </a:endParaRPr>
          </a:p>
        </p:txBody>
      </p:sp>
      <p:sp>
        <p:nvSpPr>
          <p:cNvPr id="36" name="Freeform 10">
            <a:extLst>
              <a:ext uri="{FF2B5EF4-FFF2-40B4-BE49-F238E27FC236}">
                <a16:creationId xmlns:a16="http://schemas.microsoft.com/office/drawing/2014/main" id="{8F27284E-E919-7C72-A61B-C92F3BBD8835}"/>
              </a:ext>
            </a:extLst>
          </p:cNvPr>
          <p:cNvSpPr>
            <a:spLocks/>
          </p:cNvSpPr>
          <p:nvPr/>
        </p:nvSpPr>
        <p:spPr bwMode="auto">
          <a:xfrm>
            <a:off x="5922016" y="4419011"/>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7" name="Freeform 10">
            <a:extLst>
              <a:ext uri="{FF2B5EF4-FFF2-40B4-BE49-F238E27FC236}">
                <a16:creationId xmlns:a16="http://schemas.microsoft.com/office/drawing/2014/main" id="{092B9177-DEA2-3769-6AD2-4592F9B599C1}"/>
              </a:ext>
            </a:extLst>
          </p:cNvPr>
          <p:cNvSpPr>
            <a:spLocks/>
          </p:cNvSpPr>
          <p:nvPr/>
        </p:nvSpPr>
        <p:spPr bwMode="auto">
          <a:xfrm>
            <a:off x="6732025" y="4419011"/>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8" name="Freeform 10">
            <a:extLst>
              <a:ext uri="{FF2B5EF4-FFF2-40B4-BE49-F238E27FC236}">
                <a16:creationId xmlns:a16="http://schemas.microsoft.com/office/drawing/2014/main" id="{8A1ADCD5-89F5-F465-EC7B-BF1CE31695CA}"/>
              </a:ext>
            </a:extLst>
          </p:cNvPr>
          <p:cNvSpPr>
            <a:spLocks/>
          </p:cNvSpPr>
          <p:nvPr/>
        </p:nvSpPr>
        <p:spPr bwMode="auto">
          <a:xfrm flipH="1">
            <a:off x="7182028" y="4419011"/>
            <a:ext cx="450005"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9" name="Freeform 10">
            <a:extLst>
              <a:ext uri="{FF2B5EF4-FFF2-40B4-BE49-F238E27FC236}">
                <a16:creationId xmlns:a16="http://schemas.microsoft.com/office/drawing/2014/main" id="{6C88E324-4ABB-B7F6-C914-9A06534846D1}"/>
              </a:ext>
            </a:extLst>
          </p:cNvPr>
          <p:cNvSpPr>
            <a:spLocks/>
          </p:cNvSpPr>
          <p:nvPr/>
        </p:nvSpPr>
        <p:spPr bwMode="auto">
          <a:xfrm flipH="1">
            <a:off x="7452031" y="4419011"/>
            <a:ext cx="990011"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40" name="フリーフォーム 10">
            <a:extLst>
              <a:ext uri="{FF2B5EF4-FFF2-40B4-BE49-F238E27FC236}">
                <a16:creationId xmlns:a16="http://schemas.microsoft.com/office/drawing/2014/main" id="{1162991A-0959-8B51-229B-D2AAAE89B6A4}"/>
              </a:ext>
            </a:extLst>
          </p:cNvPr>
          <p:cNvSpPr>
            <a:spLocks noChangeArrowheads="1"/>
          </p:cNvSpPr>
          <p:nvPr/>
        </p:nvSpPr>
        <p:spPr bwMode="auto">
          <a:xfrm flipH="1">
            <a:off x="5562011"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41" name="フリーフォーム 10">
            <a:extLst>
              <a:ext uri="{FF2B5EF4-FFF2-40B4-BE49-F238E27FC236}">
                <a16:creationId xmlns:a16="http://schemas.microsoft.com/office/drawing/2014/main" id="{F6BD27E5-4359-543F-2969-07CFB82702B9}"/>
              </a:ext>
            </a:extLst>
          </p:cNvPr>
          <p:cNvSpPr>
            <a:spLocks noChangeArrowheads="1"/>
          </p:cNvSpPr>
          <p:nvPr/>
        </p:nvSpPr>
        <p:spPr bwMode="auto">
          <a:xfrm flipH="1">
            <a:off x="6372020"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42" name="正方形/長方形 41">
            <a:extLst>
              <a:ext uri="{FF2B5EF4-FFF2-40B4-BE49-F238E27FC236}">
                <a16:creationId xmlns:a16="http://schemas.microsoft.com/office/drawing/2014/main" id="{82C19965-695E-73F5-050B-D151ED2CF91A}"/>
              </a:ext>
            </a:extLst>
          </p:cNvPr>
          <p:cNvSpPr/>
          <p:nvPr/>
        </p:nvSpPr>
        <p:spPr bwMode="auto">
          <a:xfrm>
            <a:off x="6372020" y="126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tx1">
                    <a:lumMod val="75000"/>
                    <a:lumOff val="25000"/>
                  </a:schemeClr>
                </a:solidFill>
                <a:latin typeface="+mn-ea"/>
              </a:rPr>
              <a:t>else </a:t>
            </a:r>
            <a:r>
              <a:rPr lang="ja-JP" altLang="en-US" sz="1600" dirty="0">
                <a:solidFill>
                  <a:schemeClr val="tx1">
                    <a:lumMod val="75000"/>
                    <a:lumOff val="25000"/>
                  </a:schemeClr>
                </a:solidFill>
                <a:latin typeface="+mn-ea"/>
              </a:rPr>
              <a:t>節の実行</a:t>
            </a:r>
            <a:endParaRPr kumimoji="1" lang="ja-JP" altLang="en-US" sz="1600" dirty="0">
              <a:solidFill>
                <a:schemeClr val="tx1">
                  <a:lumMod val="75000"/>
                  <a:lumOff val="25000"/>
                </a:schemeClr>
              </a:solidFill>
              <a:latin typeface="+mn-ea"/>
            </a:endParaRPr>
          </a:p>
        </p:txBody>
      </p:sp>
      <p:sp>
        <p:nvSpPr>
          <p:cNvPr id="43" name="正方形/長方形 42">
            <a:extLst>
              <a:ext uri="{FF2B5EF4-FFF2-40B4-BE49-F238E27FC236}">
                <a16:creationId xmlns:a16="http://schemas.microsoft.com/office/drawing/2014/main" id="{CD3A74A6-E7E5-C629-D31D-986622126BE9}"/>
              </a:ext>
            </a:extLst>
          </p:cNvPr>
          <p:cNvSpPr/>
          <p:nvPr/>
        </p:nvSpPr>
        <p:spPr bwMode="auto">
          <a:xfrm>
            <a:off x="6552022" y="3699003"/>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tx1">
                    <a:lumMod val="75000"/>
                    <a:lumOff val="25000"/>
                  </a:schemeClr>
                </a:solidFill>
                <a:latin typeface="+mn-ea"/>
              </a:rPr>
              <a:t>if </a:t>
            </a:r>
            <a:r>
              <a:rPr lang="ja-JP" altLang="en-US" sz="1600" dirty="0">
                <a:solidFill>
                  <a:schemeClr val="tx1">
                    <a:lumMod val="75000"/>
                    <a:lumOff val="25000"/>
                  </a:schemeClr>
                </a:solidFill>
                <a:latin typeface="+mn-ea"/>
              </a:rPr>
              <a:t>節の実行</a:t>
            </a:r>
            <a:endParaRPr kumimoji="1" lang="ja-JP" altLang="en-US" sz="1600" dirty="0">
              <a:solidFill>
                <a:schemeClr val="tx1">
                  <a:lumMod val="75000"/>
                  <a:lumOff val="25000"/>
                </a:schemeClr>
              </a:solidFill>
              <a:latin typeface="+mn-ea"/>
            </a:endParaRPr>
          </a:p>
        </p:txBody>
      </p:sp>
      <p:sp>
        <p:nvSpPr>
          <p:cNvPr id="46" name="正方形/長方形 45">
            <a:extLst>
              <a:ext uri="{FF2B5EF4-FFF2-40B4-BE49-F238E27FC236}">
                <a16:creationId xmlns:a16="http://schemas.microsoft.com/office/drawing/2014/main" id="{0DC019C0-5106-7E5C-90C1-30655AEB724B}"/>
              </a:ext>
            </a:extLst>
          </p:cNvPr>
          <p:cNvSpPr/>
          <p:nvPr/>
        </p:nvSpPr>
        <p:spPr bwMode="auto">
          <a:xfrm>
            <a:off x="431954" y="818971"/>
            <a:ext cx="3780042" cy="2790031"/>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Consolas" panose="020B0609020204030204" pitchFamily="49" charset="0"/>
              </a:rPr>
              <a:t>int </a:t>
            </a:r>
            <a:r>
              <a:rPr kumimoji="1" lang="en-US" altLang="ja-JP" sz="1600" dirty="0" err="1">
                <a:solidFill>
                  <a:schemeClr val="tx1">
                    <a:lumMod val="75000"/>
                    <a:lumOff val="25000"/>
                  </a:schemeClr>
                </a:solidFill>
                <a:latin typeface="Consolas" panose="020B0609020204030204" pitchFamily="49" charset="0"/>
              </a:rPr>
              <a:t>branch_func</a:t>
            </a:r>
            <a:r>
              <a:rPr kumimoji="1" lang="en-US" altLang="ja-JP" sz="1600" dirty="0">
                <a:solidFill>
                  <a:schemeClr val="tx1">
                    <a:lumMod val="75000"/>
                    <a:lumOff val="25000"/>
                  </a:schemeClr>
                </a:solidFill>
                <a:latin typeface="Consolas" panose="020B0609020204030204" pitchFamily="49" charset="0"/>
              </a:rPr>
              <a:t>(int </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int i) {</a:t>
            </a:r>
          </a:p>
          <a:p>
            <a:r>
              <a:rPr kumimoji="1" lang="ja-JP" altLang="en-US"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if (</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2)</a:t>
            </a:r>
          </a:p>
          <a:p>
            <a:r>
              <a:rPr kumimoji="1" lang="en-US" altLang="ja-JP" sz="1600" dirty="0">
                <a:solidFill>
                  <a:schemeClr val="tx1">
                    <a:lumMod val="75000"/>
                    <a:lumOff val="25000"/>
                  </a:schemeClr>
                </a:solidFill>
                <a:latin typeface="Consolas" panose="020B0609020204030204" pitchFamily="49" charset="0"/>
              </a:rPr>
              <a:t>       i++;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else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i--;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return i;    </a:t>
            </a:r>
          </a:p>
          <a:p>
            <a:r>
              <a:rPr kumimoji="1"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sp>
        <p:nvSpPr>
          <p:cNvPr id="47" name="テキスト プレースホルダー 2">
            <a:extLst>
              <a:ext uri="{FF2B5EF4-FFF2-40B4-BE49-F238E27FC236}">
                <a16:creationId xmlns:a16="http://schemas.microsoft.com/office/drawing/2014/main" id="{96D6D80B-FA8C-0DF9-FD0D-6A622393DBB3}"/>
              </a:ext>
            </a:extLst>
          </p:cNvPr>
          <p:cNvSpPr>
            <a:spLocks noGrp="1"/>
          </p:cNvSpPr>
          <p:nvPr>
            <p:ph type="body" sz="quarter" idx="10"/>
          </p:nvPr>
        </p:nvSpPr>
        <p:spPr>
          <a:xfrm>
            <a:off x="611956" y="3338999"/>
            <a:ext cx="4950055" cy="2969726"/>
          </a:xfrm>
        </p:spPr>
        <p:txBody>
          <a:bodyPr/>
          <a:lstStyle/>
          <a:p>
            <a:r>
              <a:rPr kumimoji="1" lang="en-US" altLang="ja-JP" dirty="0"/>
              <a:t>else </a:t>
            </a:r>
            <a:r>
              <a:rPr kumimoji="1" lang="ja-JP" altLang="en-US" dirty="0"/>
              <a:t>と </a:t>
            </a:r>
            <a:r>
              <a:rPr kumimoji="1" lang="en-US" altLang="ja-JP" dirty="0"/>
              <a:t>if </a:t>
            </a:r>
            <a:r>
              <a:rPr kumimoji="1" lang="ja-JP" altLang="en-US" dirty="0"/>
              <a:t>の ２回に分けて実行される</a:t>
            </a:r>
            <a:endParaRPr kumimoji="1" lang="en-US" altLang="ja-JP" dirty="0"/>
          </a:p>
          <a:p>
            <a:pPr lvl="1"/>
            <a:r>
              <a:rPr kumimoji="1" lang="ja-JP" altLang="en-US" dirty="0"/>
              <a:t>この例では実行速度が </a:t>
            </a:r>
            <a:r>
              <a:rPr kumimoji="1" lang="en-US" altLang="ja-JP" dirty="0"/>
              <a:t>½ </a:t>
            </a:r>
            <a:r>
              <a:rPr kumimoji="1" lang="ja-JP" altLang="en-US" dirty="0"/>
              <a:t>に</a:t>
            </a:r>
            <a:endParaRPr kumimoji="1" lang="en-US" altLang="ja-JP" dirty="0"/>
          </a:p>
        </p:txBody>
      </p:sp>
    </p:spTree>
    <p:extLst>
      <p:ext uri="{BB962C8B-B14F-4D97-AF65-F5344CB8AC3E}">
        <p14:creationId xmlns:p14="http://schemas.microsoft.com/office/powerpoint/2010/main" val="3883665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73F7A3-C85C-8D29-2F1B-4E75AD4846BF}"/>
              </a:ext>
            </a:extLst>
          </p:cNvPr>
          <p:cNvSpPr>
            <a:spLocks noGrp="1"/>
          </p:cNvSpPr>
          <p:nvPr>
            <p:ph type="title"/>
          </p:nvPr>
        </p:nvSpPr>
        <p:spPr/>
        <p:txBody>
          <a:bodyPr/>
          <a:lstStyle/>
          <a:p>
            <a:r>
              <a:rPr kumimoji="1" lang="ja-JP" altLang="en-US" dirty="0"/>
              <a:t>問題２ 水平方向の演算ができない</a:t>
            </a:r>
          </a:p>
        </p:txBody>
      </p:sp>
      <p:sp>
        <p:nvSpPr>
          <p:cNvPr id="3" name="テキスト プレースホルダー 2">
            <a:extLst>
              <a:ext uri="{FF2B5EF4-FFF2-40B4-BE49-F238E27FC236}">
                <a16:creationId xmlns:a16="http://schemas.microsoft.com/office/drawing/2014/main" id="{7455250D-5A56-7E9C-EFB1-7B8FF941B158}"/>
              </a:ext>
            </a:extLst>
          </p:cNvPr>
          <p:cNvSpPr>
            <a:spLocks noGrp="1"/>
          </p:cNvSpPr>
          <p:nvPr>
            <p:ph type="body" sz="quarter" idx="10"/>
          </p:nvPr>
        </p:nvSpPr>
        <p:spPr>
          <a:xfrm>
            <a:off x="611956" y="1088974"/>
            <a:ext cx="4770053" cy="5219751"/>
          </a:xfrm>
        </p:spPr>
        <p:txBody>
          <a:bodyPr/>
          <a:lstStyle/>
          <a:p>
            <a:r>
              <a:rPr kumimoji="1" lang="ja-JP" altLang="en-US" dirty="0"/>
              <a:t>各演算器は独立したスレッドに割り当てられる</a:t>
            </a:r>
            <a:endParaRPr kumimoji="1" lang="en-US" altLang="ja-JP" dirty="0"/>
          </a:p>
          <a:p>
            <a:r>
              <a:rPr kumimoji="1" lang="ja-JP" altLang="en-US" dirty="0"/>
              <a:t>横にある演算器間では直接データのやり取りができない</a:t>
            </a:r>
            <a:endParaRPr kumimoji="1" lang="en-US" altLang="ja-JP" dirty="0"/>
          </a:p>
          <a:p>
            <a:pPr lvl="1"/>
            <a:r>
              <a:rPr kumimoji="1" lang="ja-JP" altLang="en-US" dirty="0"/>
              <a:t>横で何が行われているかは保証できないため，そのようなプログラムが記述できない</a:t>
            </a:r>
            <a:endParaRPr kumimoji="1" lang="en-US" altLang="ja-JP" dirty="0"/>
          </a:p>
          <a:p>
            <a:pPr lvl="1"/>
            <a:r>
              <a:rPr kumimoji="1" lang="en-US" altLang="ja-JP" dirty="0"/>
              <a:t>SIMD </a:t>
            </a:r>
            <a:r>
              <a:rPr kumimoji="1" lang="ja-JP" altLang="en-US" dirty="0"/>
              <a:t>命令であれば，そのようなプログラムが書ける</a:t>
            </a:r>
          </a:p>
        </p:txBody>
      </p:sp>
      <p:sp>
        <p:nvSpPr>
          <p:cNvPr id="4" name="正方形/長方形 3">
            <a:extLst>
              <a:ext uri="{FF2B5EF4-FFF2-40B4-BE49-F238E27FC236}">
                <a16:creationId xmlns:a16="http://schemas.microsoft.com/office/drawing/2014/main" id="{EA01710C-FEB7-C4AE-73DF-097B80ECF9E4}"/>
              </a:ext>
            </a:extLst>
          </p:cNvPr>
          <p:cNvSpPr/>
          <p:nvPr/>
        </p:nvSpPr>
        <p:spPr bwMode="auto">
          <a:xfrm>
            <a:off x="5742013" y="2618991"/>
            <a:ext cx="3150035" cy="180002"/>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lumMod val="75000"/>
                    <a:lumOff val="25000"/>
                  </a:schemeClr>
                </a:solidFill>
                <a:latin typeface="+mn-ea"/>
              </a:rPr>
              <a:t>Warp/Wavefront</a:t>
            </a:r>
            <a:endParaRPr kumimoji="1" lang="ja-JP" altLang="en-US" sz="1100"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28DD0BAB-E05A-F43B-0D9E-1CA45E360AD2}"/>
              </a:ext>
            </a:extLst>
          </p:cNvPr>
          <p:cNvSpPr/>
          <p:nvPr/>
        </p:nvSpPr>
        <p:spPr bwMode="auto">
          <a:xfrm>
            <a:off x="7002028" y="423900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 name="直線矢印コネクタ 5">
            <a:extLst>
              <a:ext uri="{FF2B5EF4-FFF2-40B4-BE49-F238E27FC236}">
                <a16:creationId xmlns:a16="http://schemas.microsoft.com/office/drawing/2014/main" id="{20E71BB9-9C3A-7910-1096-0C9FA33EF55F}"/>
              </a:ext>
            </a:extLst>
          </p:cNvPr>
          <p:cNvCxnSpPr>
            <a:cxnSpLocks/>
          </p:cNvCxnSpPr>
          <p:nvPr/>
        </p:nvCxnSpPr>
        <p:spPr bwMode="auto">
          <a:xfrm>
            <a:off x="7362032" y="404113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 name="正方形/長方形 6">
            <a:extLst>
              <a:ext uri="{FF2B5EF4-FFF2-40B4-BE49-F238E27FC236}">
                <a16:creationId xmlns:a16="http://schemas.microsoft.com/office/drawing/2014/main" id="{49AF8BCE-6A1E-27B6-7FBC-143B2E14FBE7}"/>
              </a:ext>
            </a:extLst>
          </p:cNvPr>
          <p:cNvSpPr/>
          <p:nvPr/>
        </p:nvSpPr>
        <p:spPr bwMode="auto">
          <a:xfrm>
            <a:off x="6732025"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8" name="フリーフォーム 10">
            <a:extLst>
              <a:ext uri="{FF2B5EF4-FFF2-40B4-BE49-F238E27FC236}">
                <a16:creationId xmlns:a16="http://schemas.microsoft.com/office/drawing/2014/main" id="{6642DBA1-15BE-A06B-11D3-2BA9F534F166}"/>
              </a:ext>
            </a:extLst>
          </p:cNvPr>
          <p:cNvSpPr>
            <a:spLocks noChangeArrowheads="1"/>
          </p:cNvSpPr>
          <p:nvPr/>
        </p:nvSpPr>
        <p:spPr bwMode="auto">
          <a:xfrm flipH="1">
            <a:off x="5742014"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0</a:t>
            </a:r>
            <a:endParaRPr lang="ja-JP" altLang="en-US" sz="1100" dirty="0">
              <a:solidFill>
                <a:schemeClr val="tx1">
                  <a:lumMod val="75000"/>
                  <a:lumOff val="25000"/>
                </a:schemeClr>
              </a:solidFill>
              <a:latin typeface="+mn-ea"/>
            </a:endParaRPr>
          </a:p>
        </p:txBody>
      </p:sp>
      <p:cxnSp>
        <p:nvCxnSpPr>
          <p:cNvPr id="9" name="直線矢印コネクタ 8">
            <a:extLst>
              <a:ext uri="{FF2B5EF4-FFF2-40B4-BE49-F238E27FC236}">
                <a16:creationId xmlns:a16="http://schemas.microsoft.com/office/drawing/2014/main" id="{DD1A1960-8CC8-FA62-DAEA-1B379C02C258}"/>
              </a:ext>
            </a:extLst>
          </p:cNvPr>
          <p:cNvCxnSpPr>
            <a:cxnSpLocks/>
          </p:cNvCxnSpPr>
          <p:nvPr/>
        </p:nvCxnSpPr>
        <p:spPr bwMode="auto">
          <a:xfrm>
            <a:off x="7362032" y="459901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 name="Freeform 10">
            <a:extLst>
              <a:ext uri="{FF2B5EF4-FFF2-40B4-BE49-F238E27FC236}">
                <a16:creationId xmlns:a16="http://schemas.microsoft.com/office/drawing/2014/main" id="{F52EC7E6-3993-F72D-82B1-2C95EAE61754}"/>
              </a:ext>
            </a:extLst>
          </p:cNvPr>
          <p:cNvSpPr>
            <a:spLocks/>
          </p:cNvSpPr>
          <p:nvPr/>
        </p:nvSpPr>
        <p:spPr bwMode="auto">
          <a:xfrm rot="5400000">
            <a:off x="6552022" y="432901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1" name="フリーフォーム 10">
            <a:extLst>
              <a:ext uri="{FF2B5EF4-FFF2-40B4-BE49-F238E27FC236}">
                <a16:creationId xmlns:a16="http://schemas.microsoft.com/office/drawing/2014/main" id="{ACF7B64D-0AC7-3D70-2DB3-4DFDD6C6544C}"/>
              </a:ext>
            </a:extLst>
          </p:cNvPr>
          <p:cNvSpPr>
            <a:spLocks noChangeArrowheads="1"/>
          </p:cNvSpPr>
          <p:nvPr/>
        </p:nvSpPr>
        <p:spPr bwMode="auto">
          <a:xfrm flipH="1">
            <a:off x="655202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1</a:t>
            </a:r>
            <a:endParaRPr lang="ja-JP" altLang="en-US" sz="1100" dirty="0">
              <a:solidFill>
                <a:schemeClr val="tx1">
                  <a:lumMod val="75000"/>
                  <a:lumOff val="25000"/>
                </a:schemeClr>
              </a:solidFill>
              <a:latin typeface="+mn-ea"/>
            </a:endParaRPr>
          </a:p>
        </p:txBody>
      </p:sp>
      <p:sp>
        <p:nvSpPr>
          <p:cNvPr id="12" name="フリーフォーム 10">
            <a:extLst>
              <a:ext uri="{FF2B5EF4-FFF2-40B4-BE49-F238E27FC236}">
                <a16:creationId xmlns:a16="http://schemas.microsoft.com/office/drawing/2014/main" id="{E3AE8801-68F6-491A-1E21-92949D8A6332}"/>
              </a:ext>
            </a:extLst>
          </p:cNvPr>
          <p:cNvSpPr>
            <a:spLocks noChangeArrowheads="1"/>
          </p:cNvSpPr>
          <p:nvPr/>
        </p:nvSpPr>
        <p:spPr bwMode="auto">
          <a:xfrm flipH="1">
            <a:off x="745203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2</a:t>
            </a:r>
            <a:endParaRPr lang="ja-JP" altLang="en-US" sz="1100" dirty="0">
              <a:solidFill>
                <a:schemeClr val="tx1">
                  <a:lumMod val="75000"/>
                  <a:lumOff val="25000"/>
                </a:schemeClr>
              </a:solidFill>
              <a:latin typeface="+mn-ea"/>
            </a:endParaRPr>
          </a:p>
        </p:txBody>
      </p:sp>
      <p:sp>
        <p:nvSpPr>
          <p:cNvPr id="13" name="フリーフォーム 10">
            <a:extLst>
              <a:ext uri="{FF2B5EF4-FFF2-40B4-BE49-F238E27FC236}">
                <a16:creationId xmlns:a16="http://schemas.microsoft.com/office/drawing/2014/main" id="{F9B92EDA-9CDF-59AD-DF35-A1B3F79B4E19}"/>
              </a:ext>
            </a:extLst>
          </p:cNvPr>
          <p:cNvSpPr>
            <a:spLocks noChangeArrowheads="1"/>
          </p:cNvSpPr>
          <p:nvPr/>
        </p:nvSpPr>
        <p:spPr bwMode="auto">
          <a:xfrm flipH="1">
            <a:off x="8262042"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3</a:t>
            </a:r>
            <a:endParaRPr lang="ja-JP" altLang="en-US" sz="1100" dirty="0">
              <a:solidFill>
                <a:schemeClr val="tx1">
                  <a:lumMod val="75000"/>
                  <a:lumOff val="25000"/>
                </a:schemeClr>
              </a:solidFill>
              <a:latin typeface="+mn-ea"/>
            </a:endParaRPr>
          </a:p>
        </p:txBody>
      </p:sp>
      <p:sp>
        <p:nvSpPr>
          <p:cNvPr id="14" name="Freeform 10">
            <a:extLst>
              <a:ext uri="{FF2B5EF4-FFF2-40B4-BE49-F238E27FC236}">
                <a16:creationId xmlns:a16="http://schemas.microsoft.com/office/drawing/2014/main" id="{48E73F5A-0C38-0BA4-BBED-413C6892B98E}"/>
              </a:ext>
            </a:extLst>
          </p:cNvPr>
          <p:cNvSpPr>
            <a:spLocks/>
          </p:cNvSpPr>
          <p:nvPr/>
        </p:nvSpPr>
        <p:spPr bwMode="auto">
          <a:xfrm rot="5400000">
            <a:off x="6957029" y="473401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DA1D3F86-7A00-21A5-6261-B6F799814499}"/>
              </a:ext>
            </a:extLst>
          </p:cNvPr>
          <p:cNvSpPr>
            <a:spLocks/>
          </p:cNvSpPr>
          <p:nvPr/>
        </p:nvSpPr>
        <p:spPr bwMode="auto">
          <a:xfrm rot="5400000" flipV="1">
            <a:off x="7407033" y="4554012"/>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Freeform 10">
            <a:extLst>
              <a:ext uri="{FF2B5EF4-FFF2-40B4-BE49-F238E27FC236}">
                <a16:creationId xmlns:a16="http://schemas.microsoft.com/office/drawing/2014/main" id="{8AE2A50C-E85B-3009-61BF-4B62CD2BB58B}"/>
              </a:ext>
            </a:extLst>
          </p:cNvPr>
          <p:cNvSpPr>
            <a:spLocks/>
          </p:cNvSpPr>
          <p:nvPr/>
        </p:nvSpPr>
        <p:spPr bwMode="auto">
          <a:xfrm rot="5400000" flipV="1">
            <a:off x="8037040" y="4374011"/>
            <a:ext cx="180002"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正方形/長方形 16">
            <a:extLst>
              <a:ext uri="{FF2B5EF4-FFF2-40B4-BE49-F238E27FC236}">
                <a16:creationId xmlns:a16="http://schemas.microsoft.com/office/drawing/2014/main" id="{63E925BB-90AD-7D79-A08F-A24617FA7B4C}"/>
              </a:ext>
            </a:extLst>
          </p:cNvPr>
          <p:cNvSpPr/>
          <p:nvPr/>
        </p:nvSpPr>
        <p:spPr bwMode="auto">
          <a:xfrm>
            <a:off x="5922016"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18" name="正方形/長方形 17">
            <a:extLst>
              <a:ext uri="{FF2B5EF4-FFF2-40B4-BE49-F238E27FC236}">
                <a16:creationId xmlns:a16="http://schemas.microsoft.com/office/drawing/2014/main" id="{5A9133E0-4151-9CCD-D73A-453B40AB60B6}"/>
              </a:ext>
            </a:extLst>
          </p:cNvPr>
          <p:cNvSpPr/>
          <p:nvPr/>
        </p:nvSpPr>
        <p:spPr bwMode="auto">
          <a:xfrm>
            <a:off x="7632035"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PC2</a:t>
            </a:r>
            <a:endParaRPr kumimoji="1" lang="ja-JP" altLang="en-US" sz="1200" dirty="0">
              <a:solidFill>
                <a:schemeClr val="tx1">
                  <a:lumMod val="75000"/>
                  <a:lumOff val="25000"/>
                </a:schemeClr>
              </a:solidFill>
              <a:latin typeface="+mn-ea"/>
            </a:endParaRPr>
          </a:p>
        </p:txBody>
      </p:sp>
      <p:sp>
        <p:nvSpPr>
          <p:cNvPr id="19" name="正方形/長方形 18">
            <a:extLst>
              <a:ext uri="{FF2B5EF4-FFF2-40B4-BE49-F238E27FC236}">
                <a16:creationId xmlns:a16="http://schemas.microsoft.com/office/drawing/2014/main" id="{2F3309AD-5107-15BE-C0CD-BE2C2CE9F190}"/>
              </a:ext>
            </a:extLst>
          </p:cNvPr>
          <p:cNvSpPr/>
          <p:nvPr/>
        </p:nvSpPr>
        <p:spPr bwMode="auto">
          <a:xfrm>
            <a:off x="8442044"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20" name="Freeform 10">
            <a:extLst>
              <a:ext uri="{FF2B5EF4-FFF2-40B4-BE49-F238E27FC236}">
                <a16:creationId xmlns:a16="http://schemas.microsoft.com/office/drawing/2014/main" id="{7A00B2DB-C975-97C3-1BE6-B2BE19EE791E}"/>
              </a:ext>
            </a:extLst>
          </p:cNvPr>
          <p:cNvSpPr>
            <a:spLocks/>
          </p:cNvSpPr>
          <p:nvPr/>
        </p:nvSpPr>
        <p:spPr bwMode="auto">
          <a:xfrm>
            <a:off x="6102019" y="3969005"/>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1" name="Freeform 10">
            <a:extLst>
              <a:ext uri="{FF2B5EF4-FFF2-40B4-BE49-F238E27FC236}">
                <a16:creationId xmlns:a16="http://schemas.microsoft.com/office/drawing/2014/main" id="{856C500D-BDD2-C740-0361-DA3D832D3959}"/>
              </a:ext>
            </a:extLst>
          </p:cNvPr>
          <p:cNvSpPr>
            <a:spLocks/>
          </p:cNvSpPr>
          <p:nvPr/>
        </p:nvSpPr>
        <p:spPr bwMode="auto">
          <a:xfrm>
            <a:off x="6912028" y="3969005"/>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2" name="Freeform 10">
            <a:extLst>
              <a:ext uri="{FF2B5EF4-FFF2-40B4-BE49-F238E27FC236}">
                <a16:creationId xmlns:a16="http://schemas.microsoft.com/office/drawing/2014/main" id="{A97B8E85-39AB-A6C7-FC59-81B22439FD07}"/>
              </a:ext>
            </a:extLst>
          </p:cNvPr>
          <p:cNvSpPr>
            <a:spLocks/>
          </p:cNvSpPr>
          <p:nvPr/>
        </p:nvSpPr>
        <p:spPr bwMode="auto">
          <a:xfrm flipH="1">
            <a:off x="7362031" y="3969006"/>
            <a:ext cx="450005"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3" name="Freeform 10">
            <a:extLst>
              <a:ext uri="{FF2B5EF4-FFF2-40B4-BE49-F238E27FC236}">
                <a16:creationId xmlns:a16="http://schemas.microsoft.com/office/drawing/2014/main" id="{FBA20F62-657B-A6DA-6B55-0C9B738BE852}"/>
              </a:ext>
            </a:extLst>
          </p:cNvPr>
          <p:cNvSpPr>
            <a:spLocks/>
          </p:cNvSpPr>
          <p:nvPr/>
        </p:nvSpPr>
        <p:spPr bwMode="auto">
          <a:xfrm flipH="1">
            <a:off x="7632034" y="3969006"/>
            <a:ext cx="990011"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cxnSp>
        <p:nvCxnSpPr>
          <p:cNvPr id="24" name="直線コネクタ 23">
            <a:extLst>
              <a:ext uri="{FF2B5EF4-FFF2-40B4-BE49-F238E27FC236}">
                <a16:creationId xmlns:a16="http://schemas.microsoft.com/office/drawing/2014/main" id="{C3AD392A-737B-88AF-7E54-418B31FB7725}"/>
              </a:ext>
            </a:extLst>
          </p:cNvPr>
          <p:cNvCxnSpPr>
            <a:cxnSpLocks/>
          </p:cNvCxnSpPr>
          <p:nvPr/>
        </p:nvCxnSpPr>
        <p:spPr bwMode="auto">
          <a:xfrm>
            <a:off x="5562011" y="3248998"/>
            <a:ext cx="3510039"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25" name="正方形/長方形 24">
            <a:extLst>
              <a:ext uri="{FF2B5EF4-FFF2-40B4-BE49-F238E27FC236}">
                <a16:creationId xmlns:a16="http://schemas.microsoft.com/office/drawing/2014/main" id="{AE84D4C5-640C-E9A1-60C7-056D3B394D64}"/>
              </a:ext>
            </a:extLst>
          </p:cNvPr>
          <p:cNvSpPr/>
          <p:nvPr/>
        </p:nvSpPr>
        <p:spPr bwMode="auto">
          <a:xfrm>
            <a:off x="5652012"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 </a:t>
            </a:r>
            <a:r>
              <a:rPr kumimoji="1" lang="ja-JP" altLang="en-US" sz="1600" dirty="0">
                <a:solidFill>
                  <a:schemeClr val="tx1">
                    <a:lumMod val="75000"/>
                    <a:lumOff val="25000"/>
                  </a:schemeClr>
                </a:solidFill>
                <a:latin typeface="+mn-ea"/>
              </a:rPr>
              <a:t>スレッド内は逐次処理で記述</a:t>
            </a:r>
          </a:p>
          <a:p>
            <a:r>
              <a:rPr kumimoji="1" lang="en-US" altLang="ja-JP" sz="1600" dirty="0">
                <a:solidFill>
                  <a:schemeClr val="tx1">
                    <a:lumMod val="75000"/>
                    <a:lumOff val="25000"/>
                  </a:schemeClr>
                </a:solidFill>
                <a:latin typeface="Consolas" panose="020B0609020204030204" pitchFamily="49" charset="0"/>
              </a:rPr>
              <a:t>void add(*a, *b, *c){</a:t>
            </a:r>
          </a:p>
          <a:p>
            <a:r>
              <a:rPr kumimoji="1" lang="en-US" altLang="ja-JP" sz="1600" dirty="0">
                <a:solidFill>
                  <a:schemeClr val="tx1">
                    <a:lumMod val="75000"/>
                    <a:lumOff val="25000"/>
                  </a:schemeClr>
                </a:solidFill>
                <a:latin typeface="Consolas" panose="020B0609020204030204" pitchFamily="49" charset="0"/>
              </a:rPr>
              <a:t>    c[</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a[</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b[</a:t>
            </a:r>
            <a:r>
              <a:rPr kumimoji="1" lang="en-US" altLang="ja-JP" sz="1600" dirty="0" err="1">
                <a:solidFill>
                  <a:schemeClr val="tx1">
                    <a:lumMod val="75000"/>
                    <a:lumOff val="25000"/>
                  </a:schemeClr>
                </a:solidFill>
                <a:latin typeface="Consolas" panose="020B0609020204030204" pitchFamily="49" charset="0"/>
              </a:rPr>
              <a:t>t_id</a:t>
            </a:r>
            <a:r>
              <a:rPr lang="en-US" altLang="ja-JP" sz="1600" dirty="0">
                <a:solidFill>
                  <a:schemeClr val="tx1">
                    <a:lumMod val="75000"/>
                    <a:lumOff val="25000"/>
                  </a:schemeClr>
                </a:solidFill>
                <a:latin typeface="Consolas" panose="020B0609020204030204" pitchFamily="49" charset="0"/>
              </a:rPr>
              <a:t>];</a:t>
            </a:r>
            <a:endParaRPr kumimoji="1" lang="en-US" altLang="ja-JP" sz="1600" dirty="0">
              <a:solidFill>
                <a:schemeClr val="tx1">
                  <a:lumMod val="75000"/>
                  <a:lumOff val="25000"/>
                </a:schemeClr>
              </a:solidFill>
              <a:latin typeface="Consolas" panose="020B0609020204030204" pitchFamily="49" charset="0"/>
            </a:endParaRPr>
          </a:p>
          <a:p>
            <a:r>
              <a:rPr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26" name="グループ化 25">
            <a:extLst>
              <a:ext uri="{FF2B5EF4-FFF2-40B4-BE49-F238E27FC236}">
                <a16:creationId xmlns:a16="http://schemas.microsoft.com/office/drawing/2014/main" id="{52FA7C23-89C9-B059-AF3B-3536E11D8DFA}"/>
              </a:ext>
            </a:extLst>
          </p:cNvPr>
          <p:cNvGrpSpPr/>
          <p:nvPr/>
        </p:nvGrpSpPr>
        <p:grpSpPr>
          <a:xfrm>
            <a:off x="6012016" y="2438989"/>
            <a:ext cx="90001" cy="630007"/>
            <a:chOff x="2411976" y="3068996"/>
            <a:chExt cx="90001" cy="630007"/>
          </a:xfrm>
        </p:grpSpPr>
        <p:cxnSp>
          <p:nvCxnSpPr>
            <p:cNvPr id="27" name="直線コネクタ 26">
              <a:extLst>
                <a:ext uri="{FF2B5EF4-FFF2-40B4-BE49-F238E27FC236}">
                  <a16:creationId xmlns:a16="http://schemas.microsoft.com/office/drawing/2014/main" id="{9862DB7A-EB66-451D-BAC4-F27C77FD06C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8" name="直線コネクタ 27">
              <a:extLst>
                <a:ext uri="{FF2B5EF4-FFF2-40B4-BE49-F238E27FC236}">
                  <a16:creationId xmlns:a16="http://schemas.microsoft.com/office/drawing/2014/main" id="{2D5130A0-F228-AE65-4210-804A6B84D28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9" name="直線コネクタ 28">
              <a:extLst>
                <a:ext uri="{FF2B5EF4-FFF2-40B4-BE49-F238E27FC236}">
                  <a16:creationId xmlns:a16="http://schemas.microsoft.com/office/drawing/2014/main" id="{EC6BCB15-9F4A-8724-28BF-52158C0A373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78BDBE5-0242-742F-7514-8AF31BCCEF0E}"/>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1" name="直線コネクタ 30">
              <a:extLst>
                <a:ext uri="{FF2B5EF4-FFF2-40B4-BE49-F238E27FC236}">
                  <a16:creationId xmlns:a16="http://schemas.microsoft.com/office/drawing/2014/main" id="{09308D7B-F73E-C754-FCA5-BBE6316FBBA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C3640805-6D9F-F666-C7ED-4FD04D7159CE}"/>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095B595B-FD89-CB7B-B7D9-177DAD3F7B1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34" name="グループ化 33">
            <a:extLst>
              <a:ext uri="{FF2B5EF4-FFF2-40B4-BE49-F238E27FC236}">
                <a16:creationId xmlns:a16="http://schemas.microsoft.com/office/drawing/2014/main" id="{8FD2FC56-B4B9-E6ED-33A1-7E8ED8E39F57}"/>
              </a:ext>
            </a:extLst>
          </p:cNvPr>
          <p:cNvGrpSpPr/>
          <p:nvPr/>
        </p:nvGrpSpPr>
        <p:grpSpPr>
          <a:xfrm>
            <a:off x="6822025" y="2438989"/>
            <a:ext cx="90001" cy="630007"/>
            <a:chOff x="2411976" y="3068996"/>
            <a:chExt cx="90001" cy="630007"/>
          </a:xfrm>
        </p:grpSpPr>
        <p:cxnSp>
          <p:nvCxnSpPr>
            <p:cNvPr id="35" name="直線コネクタ 34">
              <a:extLst>
                <a:ext uri="{FF2B5EF4-FFF2-40B4-BE49-F238E27FC236}">
                  <a16:creationId xmlns:a16="http://schemas.microsoft.com/office/drawing/2014/main" id="{369E8DD2-339C-2242-CF86-C9F4785A7A1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6" name="直線コネクタ 35">
              <a:extLst>
                <a:ext uri="{FF2B5EF4-FFF2-40B4-BE49-F238E27FC236}">
                  <a16:creationId xmlns:a16="http://schemas.microsoft.com/office/drawing/2014/main" id="{FA535AB9-242D-8906-31AB-4F0DB4FC103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7" name="直線コネクタ 36">
              <a:extLst>
                <a:ext uri="{FF2B5EF4-FFF2-40B4-BE49-F238E27FC236}">
                  <a16:creationId xmlns:a16="http://schemas.microsoft.com/office/drawing/2014/main" id="{7AA2C48B-4EEB-754B-30F7-5CD9CBEB29C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5F31528B-3FF9-7C6D-AB73-C06EA9E1581F}"/>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9D2043B-2831-98BE-318B-8E52A6371E62}"/>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3A50C33E-E028-264A-D5A8-5C64B6C04A6D}"/>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1BE3704-1CBD-FD53-B174-8E8BF497E95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42" name="グループ化 41">
            <a:extLst>
              <a:ext uri="{FF2B5EF4-FFF2-40B4-BE49-F238E27FC236}">
                <a16:creationId xmlns:a16="http://schemas.microsoft.com/office/drawing/2014/main" id="{EDE98513-DC44-FFBF-3EEF-A67E79A436B9}"/>
              </a:ext>
            </a:extLst>
          </p:cNvPr>
          <p:cNvGrpSpPr/>
          <p:nvPr/>
        </p:nvGrpSpPr>
        <p:grpSpPr>
          <a:xfrm>
            <a:off x="7722035" y="2438989"/>
            <a:ext cx="90001" cy="630007"/>
            <a:chOff x="2411976" y="3068996"/>
            <a:chExt cx="90001" cy="630007"/>
          </a:xfrm>
        </p:grpSpPr>
        <p:cxnSp>
          <p:nvCxnSpPr>
            <p:cNvPr id="43" name="直線コネクタ 42">
              <a:extLst>
                <a:ext uri="{FF2B5EF4-FFF2-40B4-BE49-F238E27FC236}">
                  <a16:creationId xmlns:a16="http://schemas.microsoft.com/office/drawing/2014/main" id="{8349D56D-9556-BF73-648C-5D5270EB173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A3CC3CAB-40D6-6819-878B-47D3AA9638F2}"/>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5" name="直線コネクタ 44">
              <a:extLst>
                <a:ext uri="{FF2B5EF4-FFF2-40B4-BE49-F238E27FC236}">
                  <a16:creationId xmlns:a16="http://schemas.microsoft.com/office/drawing/2014/main" id="{63B5FDA3-CFE9-081D-3163-63837209EBC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D11899F5-AAAF-B116-D015-7A5FA9F0B036}"/>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7" name="直線コネクタ 46">
              <a:extLst>
                <a:ext uri="{FF2B5EF4-FFF2-40B4-BE49-F238E27FC236}">
                  <a16:creationId xmlns:a16="http://schemas.microsoft.com/office/drawing/2014/main" id="{0BAD8CF2-3FBF-0461-367E-527A5A6BCDA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8" name="直線コネクタ 47">
              <a:extLst>
                <a:ext uri="{FF2B5EF4-FFF2-40B4-BE49-F238E27FC236}">
                  <a16:creationId xmlns:a16="http://schemas.microsoft.com/office/drawing/2014/main" id="{13817DAC-9904-2938-41A5-3A45485DB40D}"/>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9" name="直線コネクタ 48">
              <a:extLst>
                <a:ext uri="{FF2B5EF4-FFF2-40B4-BE49-F238E27FC236}">
                  <a16:creationId xmlns:a16="http://schemas.microsoft.com/office/drawing/2014/main" id="{B9B677E1-EE8F-0FBE-6C76-02130BA1E87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50" name="グループ化 49">
            <a:extLst>
              <a:ext uri="{FF2B5EF4-FFF2-40B4-BE49-F238E27FC236}">
                <a16:creationId xmlns:a16="http://schemas.microsoft.com/office/drawing/2014/main" id="{8F76F01D-742E-13AA-2679-3330F33FF099}"/>
              </a:ext>
            </a:extLst>
          </p:cNvPr>
          <p:cNvGrpSpPr/>
          <p:nvPr/>
        </p:nvGrpSpPr>
        <p:grpSpPr>
          <a:xfrm>
            <a:off x="8532044" y="2438989"/>
            <a:ext cx="90001" cy="630007"/>
            <a:chOff x="2411976" y="3068996"/>
            <a:chExt cx="90001" cy="630007"/>
          </a:xfrm>
        </p:grpSpPr>
        <p:cxnSp>
          <p:nvCxnSpPr>
            <p:cNvPr id="51" name="直線コネクタ 50">
              <a:extLst>
                <a:ext uri="{FF2B5EF4-FFF2-40B4-BE49-F238E27FC236}">
                  <a16:creationId xmlns:a16="http://schemas.microsoft.com/office/drawing/2014/main" id="{ACAE366D-F701-E892-4663-30B17BE07EF0}"/>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0F3CA85F-EE91-E02D-EE9D-A9BEFE55B518}"/>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3" name="直線コネクタ 52">
              <a:extLst>
                <a:ext uri="{FF2B5EF4-FFF2-40B4-BE49-F238E27FC236}">
                  <a16:creationId xmlns:a16="http://schemas.microsoft.com/office/drawing/2014/main" id="{A3E0320A-C37C-D3EE-15C2-E2F0951FF3DB}"/>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4" name="直線コネクタ 53">
              <a:extLst>
                <a:ext uri="{FF2B5EF4-FFF2-40B4-BE49-F238E27FC236}">
                  <a16:creationId xmlns:a16="http://schemas.microsoft.com/office/drawing/2014/main" id="{A1E6091A-D821-4791-D54D-4F08B6B419D9}"/>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5" name="直線コネクタ 54">
              <a:extLst>
                <a:ext uri="{FF2B5EF4-FFF2-40B4-BE49-F238E27FC236}">
                  <a16:creationId xmlns:a16="http://schemas.microsoft.com/office/drawing/2014/main" id="{5AE8D383-47C1-A2EF-FFCE-8F214E7C35A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6" name="直線コネクタ 55">
              <a:extLst>
                <a:ext uri="{FF2B5EF4-FFF2-40B4-BE49-F238E27FC236}">
                  <a16:creationId xmlns:a16="http://schemas.microsoft.com/office/drawing/2014/main" id="{303A02D4-02C4-F288-6FDE-6BADF2E9C0EF}"/>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7" name="直線コネクタ 56">
              <a:extLst>
                <a:ext uri="{FF2B5EF4-FFF2-40B4-BE49-F238E27FC236}">
                  <a16:creationId xmlns:a16="http://schemas.microsoft.com/office/drawing/2014/main" id="{0746F4A1-C136-1623-CD85-55EB6620CAC0}"/>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cxnSp>
        <p:nvCxnSpPr>
          <p:cNvPr id="58" name="直線矢印コネクタ 57">
            <a:extLst>
              <a:ext uri="{FF2B5EF4-FFF2-40B4-BE49-F238E27FC236}">
                <a16:creationId xmlns:a16="http://schemas.microsoft.com/office/drawing/2014/main" id="{66A0125E-705B-7AE9-18B4-037A2BF12501}"/>
              </a:ext>
            </a:extLst>
          </p:cNvPr>
          <p:cNvCxnSpPr>
            <a:cxnSpLocks/>
          </p:cNvCxnSpPr>
          <p:nvPr/>
        </p:nvCxnSpPr>
        <p:spPr bwMode="auto">
          <a:xfrm>
            <a:off x="7362031" y="3158997"/>
            <a:ext cx="0" cy="360004"/>
          </a:xfrm>
          <a:prstGeom prst="straightConnector1">
            <a:avLst/>
          </a:prstGeom>
          <a:noFill/>
          <a:ln w="31750" cap="flat" cmpd="sng" algn="ctr">
            <a:solidFill>
              <a:schemeClr val="tx1">
                <a:lumMod val="50000"/>
                <a:lumOff val="50000"/>
              </a:schemeClr>
            </a:solidFill>
            <a:prstDash val="solid"/>
            <a:round/>
            <a:headEnd type="none" w="med" len="med"/>
            <a:tailEnd type="arrow" w="sm" len="sm"/>
          </a:ln>
          <a:effectLst/>
        </p:spPr>
      </p:cxnSp>
    </p:spTree>
    <p:extLst>
      <p:ext uri="{BB962C8B-B14F-4D97-AF65-F5344CB8AC3E}">
        <p14:creationId xmlns:p14="http://schemas.microsoft.com/office/powerpoint/2010/main" val="2526488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499D9-5506-1FEE-F8FF-E7C96D51B5BE}"/>
              </a:ext>
            </a:extLst>
          </p:cNvPr>
          <p:cNvSpPr>
            <a:spLocks noGrp="1"/>
          </p:cNvSpPr>
          <p:nvPr>
            <p:ph type="title"/>
          </p:nvPr>
        </p:nvSpPr>
        <p:spPr/>
        <p:txBody>
          <a:bodyPr/>
          <a:lstStyle/>
          <a:p>
            <a:r>
              <a:rPr kumimoji="1" lang="en-US" altLang="ja-JP" dirty="0"/>
              <a:t>SIMD </a:t>
            </a:r>
            <a:r>
              <a:rPr kumimoji="1" lang="ja-JP" altLang="en-US" dirty="0"/>
              <a:t>命令と </a:t>
            </a:r>
            <a:r>
              <a:rPr kumimoji="1" lang="en-US" altLang="ja-JP" dirty="0"/>
              <a:t>SIMT </a:t>
            </a:r>
            <a:r>
              <a:rPr kumimoji="1" lang="ja-JP" altLang="en-US" dirty="0"/>
              <a:t>のまとめ</a:t>
            </a:r>
          </a:p>
        </p:txBody>
      </p:sp>
      <p:sp>
        <p:nvSpPr>
          <p:cNvPr id="3" name="テキスト プレースホルダー 2">
            <a:extLst>
              <a:ext uri="{FF2B5EF4-FFF2-40B4-BE49-F238E27FC236}">
                <a16:creationId xmlns:a16="http://schemas.microsoft.com/office/drawing/2014/main" id="{0AF5DC0D-AE39-A1D4-A2D0-B5131028F61C}"/>
              </a:ext>
            </a:extLst>
          </p:cNvPr>
          <p:cNvSpPr>
            <a:spLocks noGrp="1"/>
          </p:cNvSpPr>
          <p:nvPr>
            <p:ph type="body" sz="quarter" idx="10"/>
          </p:nvPr>
        </p:nvSpPr>
        <p:spPr/>
        <p:txBody>
          <a:bodyPr/>
          <a:lstStyle/>
          <a:p>
            <a:r>
              <a:rPr kumimoji="1" lang="en-US" altLang="ja-JP" dirty="0"/>
              <a:t>SIMD </a:t>
            </a:r>
            <a:r>
              <a:rPr kumimoji="1" lang="ja-JP" altLang="en-US" dirty="0"/>
              <a:t>プロセッサをどのように使うか</a:t>
            </a:r>
            <a:endParaRPr kumimoji="1" lang="en-US" altLang="ja-JP" dirty="0"/>
          </a:p>
          <a:p>
            <a:pPr lvl="1"/>
            <a:r>
              <a:rPr kumimoji="1" lang="en-US" altLang="ja-JP" dirty="0"/>
              <a:t>SIMD </a:t>
            </a:r>
            <a:r>
              <a:rPr kumimoji="1" lang="ja-JP" altLang="en-US" dirty="0"/>
              <a:t>命令 </a:t>
            </a:r>
            <a:r>
              <a:rPr kumimoji="1" lang="en-US" altLang="ja-JP" dirty="0"/>
              <a:t>vs. SIMT</a:t>
            </a:r>
          </a:p>
          <a:p>
            <a:pPr lvl="2"/>
            <a:r>
              <a:rPr kumimoji="1" lang="ja-JP" altLang="en-US" dirty="0"/>
              <a:t>（モデルの名前が適切ではないと思う</a:t>
            </a:r>
            <a:endParaRPr kumimoji="1" lang="en-US" altLang="ja-JP" dirty="0"/>
          </a:p>
          <a:p>
            <a:pPr lvl="1"/>
            <a:r>
              <a:rPr kumimoji="1" lang="ja-JP" altLang="en-US" dirty="0">
                <a:solidFill>
                  <a:schemeClr val="accent5"/>
                </a:solidFill>
              </a:rPr>
              <a:t>異なる層で，複数演算器の同時処理の対応を行っている</a:t>
            </a:r>
            <a:endParaRPr kumimoji="1" lang="en-US" altLang="ja-JP" dirty="0">
              <a:solidFill>
                <a:schemeClr val="accent5"/>
              </a:solidFill>
            </a:endParaRPr>
          </a:p>
          <a:p>
            <a:pPr lvl="2"/>
            <a:r>
              <a:rPr lang="en-US" altLang="ja-JP" dirty="0"/>
              <a:t>SIMD </a:t>
            </a:r>
            <a:r>
              <a:rPr lang="ja-JP" altLang="en-US" dirty="0"/>
              <a:t>命令：　コンパイラ </a:t>
            </a:r>
            <a:r>
              <a:rPr lang="en-US" altLang="ja-JP" dirty="0"/>
              <a:t>or </a:t>
            </a:r>
            <a:r>
              <a:rPr lang="ja-JP" altLang="en-US" dirty="0"/>
              <a:t>人手</a:t>
            </a:r>
            <a:endParaRPr lang="en-US" altLang="ja-JP" dirty="0"/>
          </a:p>
          <a:p>
            <a:pPr lvl="2"/>
            <a:r>
              <a:rPr kumimoji="1" lang="en-US" altLang="ja-JP" dirty="0"/>
              <a:t>SIMT</a:t>
            </a:r>
            <a:r>
              <a:rPr kumimoji="1" lang="ja-JP" altLang="en-US" dirty="0"/>
              <a:t>：　　　 ハードウェア</a:t>
            </a:r>
            <a:endParaRPr kumimoji="1" lang="en-US" altLang="ja-JP" dirty="0"/>
          </a:p>
        </p:txBody>
      </p:sp>
    </p:spTree>
    <p:extLst>
      <p:ext uri="{BB962C8B-B14F-4D97-AF65-F5344CB8AC3E}">
        <p14:creationId xmlns:p14="http://schemas.microsoft.com/office/powerpoint/2010/main" val="2325395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solidFill>
                  <a:schemeClr val="accent5"/>
                </a:solidFill>
              </a:rPr>
              <a:t>バックエッジの対処</a:t>
            </a:r>
            <a:endParaRPr lang="en-US" altLang="ja-JP" dirty="0">
              <a:solidFill>
                <a:schemeClr val="accent5"/>
              </a:solidFill>
            </a:endParaRPr>
          </a:p>
          <a:p>
            <a:pPr marL="457200" indent="-457200">
              <a:buFont typeface="+mj-lt"/>
              <a:buAutoNum type="arabicPeriod"/>
            </a:pPr>
            <a:r>
              <a:rPr lang="ja-JP" altLang="en-US" dirty="0"/>
              <a:t>アクセラレータは何故速いのか（概略）</a:t>
            </a:r>
            <a:endParaRPr lang="en-US" altLang="ja-JP" dirty="0"/>
          </a:p>
        </p:txBody>
      </p:sp>
    </p:spTree>
    <p:extLst>
      <p:ext uri="{BB962C8B-B14F-4D97-AF65-F5344CB8AC3E}">
        <p14:creationId xmlns:p14="http://schemas.microsoft.com/office/powerpoint/2010/main" val="1330008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バックエッジに対する対処</a:t>
            </a:r>
          </a:p>
        </p:txBody>
      </p:sp>
      <p:sp>
        <p:nvSpPr>
          <p:cNvPr id="3" name="テキスト プレースホルダー 2"/>
          <p:cNvSpPr>
            <a:spLocks noGrp="1"/>
          </p:cNvSpPr>
          <p:nvPr>
            <p:ph type="body" sz="quarter" idx="10"/>
          </p:nvPr>
        </p:nvSpPr>
        <p:spPr/>
        <p:txBody>
          <a:bodyPr/>
          <a:lstStyle/>
          <a:p>
            <a:r>
              <a:rPr kumimoji="1" lang="en-US" altLang="ja-JP" dirty="0"/>
              <a:t>CPU </a:t>
            </a:r>
            <a:r>
              <a:rPr kumimoji="1" lang="ja-JP" altLang="en-US" dirty="0"/>
              <a:t>の場合</a:t>
            </a:r>
            <a:endParaRPr kumimoji="1" lang="en-US" altLang="ja-JP" dirty="0"/>
          </a:p>
          <a:p>
            <a:pPr lvl="1"/>
            <a:r>
              <a:rPr kumimoji="1" lang="ja-JP" altLang="en-US" dirty="0"/>
              <a:t>フォワーディング，分岐予測，命令スケジューリング</a:t>
            </a:r>
            <a:r>
              <a:rPr kumimoji="1" lang="en-US" altLang="ja-JP" dirty="0"/>
              <a:t>…</a:t>
            </a:r>
          </a:p>
          <a:p>
            <a:r>
              <a:rPr lang="en-US" altLang="ja-JP" dirty="0"/>
              <a:t>GPU </a:t>
            </a:r>
            <a:r>
              <a:rPr lang="ja-JP" altLang="en-US" dirty="0"/>
              <a:t>の場合</a:t>
            </a:r>
            <a:endParaRPr lang="en-US" altLang="ja-JP" dirty="0"/>
          </a:p>
          <a:p>
            <a:pPr lvl="1"/>
            <a:r>
              <a:rPr kumimoji="1" lang="ja-JP" altLang="en-US" dirty="0"/>
              <a:t>上記を一切行わない</a:t>
            </a:r>
            <a:endParaRPr kumimoji="1" lang="en-US" altLang="ja-JP" dirty="0"/>
          </a:p>
          <a:p>
            <a:pPr lvl="1"/>
            <a:r>
              <a:rPr kumimoji="1" lang="ja-JP" altLang="en-US" dirty="0"/>
              <a:t>全部マルチスレッディングで対処</a:t>
            </a:r>
            <a:endParaRPr kumimoji="1" lang="en-US" altLang="ja-JP" dirty="0"/>
          </a:p>
          <a:p>
            <a:pPr lvl="2"/>
            <a:r>
              <a:rPr kumimoji="1" lang="ja-JP" altLang="en-US" dirty="0">
                <a:solidFill>
                  <a:schemeClr val="accent5"/>
                </a:solidFill>
              </a:rPr>
              <a:t>動かすべきスレッドは大量にある</a:t>
            </a:r>
          </a:p>
        </p:txBody>
      </p:sp>
    </p:spTree>
    <p:extLst>
      <p:ext uri="{BB962C8B-B14F-4D97-AF65-F5344CB8AC3E}">
        <p14:creationId xmlns:p14="http://schemas.microsoft.com/office/powerpoint/2010/main" val="1268269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48DAE84-4F32-84CC-6D49-F5491F1F611E}"/>
              </a:ext>
            </a:extLst>
          </p:cNvPr>
          <p:cNvSpPr/>
          <p:nvPr/>
        </p:nvSpPr>
        <p:spPr bwMode="auto">
          <a:xfrm>
            <a:off x="1331964" y="1899290"/>
            <a:ext cx="5580062" cy="1080012"/>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77875371-F226-FDF4-C593-0DF7D95A2A08}"/>
              </a:ext>
            </a:extLst>
          </p:cNvPr>
          <p:cNvSpPr/>
          <p:nvPr/>
        </p:nvSpPr>
        <p:spPr bwMode="auto">
          <a:xfrm>
            <a:off x="1331964" y="5229327"/>
            <a:ext cx="5580062" cy="1170013"/>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 name="正方形/長方形 3">
            <a:extLst>
              <a:ext uri="{FF2B5EF4-FFF2-40B4-BE49-F238E27FC236}">
                <a16:creationId xmlns:a16="http://schemas.microsoft.com/office/drawing/2014/main" id="{46CBEAB2-029B-57BC-2EB8-9FD575F724DA}"/>
              </a:ext>
            </a:extLst>
          </p:cNvPr>
          <p:cNvSpPr/>
          <p:nvPr/>
        </p:nvSpPr>
        <p:spPr bwMode="auto">
          <a:xfrm>
            <a:off x="971960" y="1449285"/>
            <a:ext cx="5940066" cy="450005"/>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E6B23795-FB48-8DF2-3340-A826F911F24E}"/>
              </a:ext>
            </a:extLst>
          </p:cNvPr>
          <p:cNvSpPr/>
          <p:nvPr/>
        </p:nvSpPr>
        <p:spPr bwMode="auto">
          <a:xfrm>
            <a:off x="971960" y="4419318"/>
            <a:ext cx="5940066" cy="810009"/>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ja-JP" altLang="en-US" dirty="0"/>
              <a:t>並列処理できる部分が自明なループの</a:t>
            </a:r>
            <a:br>
              <a:rPr kumimoji="1" lang="en-US" altLang="ja-JP" dirty="0"/>
            </a:br>
            <a:r>
              <a:rPr kumimoji="1" lang="ja-JP" altLang="en-US" dirty="0"/>
              <a:t>マルチスレッド化の例</a:t>
            </a:r>
          </a:p>
        </p:txBody>
      </p:sp>
      <p:sp>
        <p:nvSpPr>
          <p:cNvPr id="3" name="テキスト プレースホルダー 2"/>
          <p:cNvSpPr>
            <a:spLocks noGrp="1"/>
          </p:cNvSpPr>
          <p:nvPr>
            <p:ph type="body" sz="quarter" idx="10"/>
          </p:nvPr>
        </p:nvSpPr>
        <p:spPr>
          <a:xfrm>
            <a:off x="611956" y="1269283"/>
            <a:ext cx="8280092" cy="5219751"/>
          </a:xfrm>
        </p:spPr>
        <p:txBody>
          <a:bodyPr/>
          <a:lstStyle/>
          <a:p>
            <a:r>
              <a:rPr kumimoji="1" lang="ja-JP" altLang="en-US" dirty="0"/>
              <a:t>ループで書いた行列積のコード</a:t>
            </a:r>
            <a:endParaRPr kumimoji="1" lang="en-US" altLang="ja-JP" dirty="0"/>
          </a:p>
          <a:p>
            <a:pPr marL="360000" lvl="1" indent="0">
              <a:buNone/>
            </a:pP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最外周ループ</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b[j][k] * c[k][i];</a:t>
            </a:r>
          </a:p>
          <a:p>
            <a:r>
              <a:rPr kumimoji="1" lang="ja-JP" altLang="en-US" dirty="0">
                <a:latin typeface="Consolas" panose="020B0609020204030204" pitchFamily="49" charset="0"/>
              </a:rPr>
              <a:t>最外周ループ部分を複数のスレッドとしてマルチスレッド化</a:t>
            </a:r>
            <a:endParaRPr kumimoji="1" lang="en-US" altLang="ja-JP" dirty="0">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a:t>
            </a:r>
            <a:r>
              <a:rPr lang="en-US" altLang="ja-JP" dirty="0" err="1">
                <a:solidFill>
                  <a:schemeClr val="accent3">
                    <a:lumMod val="75000"/>
                  </a:schemeClr>
                </a:solidFill>
                <a:latin typeface="Consolas" panose="020B0609020204030204" pitchFamily="49" charset="0"/>
              </a:rPr>
              <a:t>func</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が </a:t>
            </a:r>
            <a:r>
              <a:rPr lang="en-US" altLang="ja-JP" dirty="0">
                <a:solidFill>
                  <a:schemeClr val="accent3">
                    <a:lumMod val="75000"/>
                  </a:schemeClr>
                </a:solidFill>
                <a:latin typeface="Consolas" panose="020B0609020204030204" pitchFamily="49" charset="0"/>
              </a:rPr>
              <a:t>1024 </a:t>
            </a:r>
            <a:r>
              <a:rPr lang="ja-JP" altLang="en-US" dirty="0">
                <a:solidFill>
                  <a:schemeClr val="accent3">
                    <a:lumMod val="75000"/>
                  </a:schemeClr>
                </a:solidFill>
                <a:latin typeface="Consolas" panose="020B0609020204030204" pitchFamily="49" charset="0"/>
              </a:rPr>
              <a:t>個起動されて並列に実行される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0-1023 </a:t>
            </a:r>
            <a:r>
              <a:rPr lang="ja-JP" altLang="en-US" dirty="0">
                <a:solidFill>
                  <a:schemeClr val="accent3">
                    <a:lumMod val="75000"/>
                  </a:schemeClr>
                </a:solidFill>
                <a:latin typeface="Consolas" panose="020B0609020204030204" pitchFamily="49" charset="0"/>
              </a:rPr>
              <a:t>がスレッド </a:t>
            </a:r>
            <a:r>
              <a:rPr lang="en-US" altLang="ja-JP" dirty="0">
                <a:solidFill>
                  <a:schemeClr val="accent3">
                    <a:lumMod val="75000"/>
                  </a:schemeClr>
                </a:solidFill>
                <a:latin typeface="Consolas" panose="020B0609020204030204" pitchFamily="49" charset="0"/>
              </a:rPr>
              <a:t>ID </a:t>
            </a:r>
            <a:r>
              <a:rPr lang="ja-JP" altLang="en-US" dirty="0">
                <a:solidFill>
                  <a:schemeClr val="accent3">
                    <a:lumMod val="75000"/>
                  </a:schemeClr>
                </a:solidFill>
                <a:latin typeface="Consolas" panose="020B0609020204030204" pitchFamily="49" charset="0"/>
              </a:rPr>
              <a:t>として渡される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err="1">
                <a:latin typeface="Consolas" panose="020B0609020204030204" pitchFamily="49" charset="0"/>
              </a:rPr>
              <a:t>func</a:t>
            </a:r>
            <a:r>
              <a:rPr lang="en-US" altLang="ja-JP" dirty="0">
                <a:latin typeface="Consolas" panose="020B0609020204030204" pitchFamily="49" charset="0"/>
              </a:rPr>
              <a:t>(</a:t>
            </a:r>
            <a:r>
              <a:rPr lang="en-US" altLang="ja-JP" dirty="0" err="1">
                <a:latin typeface="Consolas" panose="020B0609020204030204" pitchFamily="49" charset="0"/>
              </a:rPr>
              <a:t>thread_id</a:t>
            </a:r>
            <a:r>
              <a:rPr lang="en-US" altLang="ja-JP" dirty="0">
                <a:latin typeface="Consolas" panose="020B0609020204030204" pitchFamily="49" charset="0"/>
              </a:rPr>
              <a:t>) { </a:t>
            </a:r>
          </a:p>
          <a:p>
            <a:pPr marL="360000" lvl="1" indent="0">
              <a:buNone/>
            </a:pPr>
            <a:r>
              <a:rPr lang="en-US" altLang="ja-JP" dirty="0">
                <a:latin typeface="Consolas" panose="020B0609020204030204" pitchFamily="49" charset="0"/>
              </a:rPr>
              <a:t>  </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a:t>
            </a:r>
            <a:r>
              <a:rPr lang="en-US" altLang="ja-JP" dirty="0" err="1">
                <a:latin typeface="Consolas" panose="020B0609020204030204" pitchFamily="49" charset="0"/>
              </a:rPr>
              <a:t>thread_id</a:t>
            </a:r>
            <a:r>
              <a:rPr lang="en-US" altLang="ja-JP" dirty="0">
                <a:latin typeface="Consolas" panose="020B0609020204030204" pitchFamily="49" charset="0"/>
              </a:rPr>
              <a:t>;	</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ここは同じ</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c[</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][i];</a:t>
            </a:r>
          </a:p>
          <a:p>
            <a:pPr marL="360000" lvl="1" indent="0">
              <a:buNone/>
            </a:pPr>
            <a:r>
              <a:rPr kumimoji="1" lang="en-US" altLang="ja-JP" dirty="0">
                <a:latin typeface="Consolas" panose="020B0609020204030204" pitchFamily="49" charset="0"/>
              </a:rPr>
              <a:t>}</a:t>
            </a: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1641013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のバックエッジ：逆方向（右から左）</a:t>
            </a:r>
          </a:p>
        </p:txBody>
      </p:sp>
      <p:sp>
        <p:nvSpPr>
          <p:cNvPr id="3" name="テキスト プレースホルダー 2"/>
          <p:cNvSpPr>
            <a:spLocks noGrp="1"/>
          </p:cNvSpPr>
          <p:nvPr>
            <p:ph type="body" sz="quarter" idx="10"/>
          </p:nvPr>
        </p:nvSpPr>
        <p:spPr>
          <a:xfrm>
            <a:off x="611956" y="5589024"/>
            <a:ext cx="8280092" cy="719701"/>
          </a:xfrm>
        </p:spPr>
        <p:txBody>
          <a:bodyPr/>
          <a:lstStyle/>
          <a:p>
            <a:r>
              <a:rPr kumimoji="1" lang="ja-JP" altLang="en-US" dirty="0"/>
              <a:t>バックエッジがあるため，命令を</a:t>
            </a:r>
            <a:r>
              <a:rPr lang="ja-JP" altLang="en-US" dirty="0"/>
              <a:t>単純に流せない場合がある</a:t>
            </a:r>
            <a:endParaRPr lang="en-US" altLang="ja-JP" dirty="0"/>
          </a:p>
          <a:p>
            <a:pPr lvl="1"/>
            <a:r>
              <a:rPr lang="ja-JP" altLang="en-US" dirty="0"/>
              <a:t>工場のラインのように，一方向に流せない</a:t>
            </a:r>
            <a:endParaRPr kumimoji="1" lang="ja-JP" altLang="en-US" dirty="0"/>
          </a:p>
        </p:txBody>
      </p:sp>
      <p:sp>
        <p:nvSpPr>
          <p:cNvPr id="4" name="正方形/長方形 3"/>
          <p:cNvSpPr/>
          <p:nvPr/>
        </p:nvSpPr>
        <p:spPr bwMode="auto">
          <a:xfrm>
            <a:off x="971960"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67006" y="3834003"/>
            <a:ext cx="117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789004"/>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4149008"/>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978992"/>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2528990"/>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2438989"/>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正方形/長方形 12"/>
          <p:cNvSpPr/>
          <p:nvPr/>
        </p:nvSpPr>
        <p:spPr bwMode="auto">
          <a:xfrm>
            <a:off x="611955" y="225898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4" name="Freeform 10"/>
          <p:cNvSpPr>
            <a:spLocks/>
          </p:cNvSpPr>
          <p:nvPr/>
        </p:nvSpPr>
        <p:spPr bwMode="auto">
          <a:xfrm>
            <a:off x="71950" y="1988984"/>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56967" y="2213985"/>
            <a:ext cx="630007"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988984"/>
            <a:ext cx="1800020" cy="0"/>
          </a:xfrm>
          <a:prstGeom prst="straightConnector1">
            <a:avLst/>
          </a:prstGeom>
          <a:noFill/>
          <a:ln w="9525" cap="flat" cmpd="sng" algn="ctr">
            <a:solidFill>
              <a:schemeClr val="tx1"/>
            </a:solidFill>
            <a:prstDash val="solid"/>
            <a:round/>
            <a:headEnd type="none" w="sm" len="sm"/>
            <a:tailEnd type="none"/>
          </a:ln>
          <a:effectLst/>
        </p:spPr>
      </p:cxnSp>
      <p:cxnSp>
        <p:nvCxnSpPr>
          <p:cNvPr id="17" name="直線矢印コネクタ 16"/>
          <p:cNvCxnSpPr/>
          <p:nvPr/>
        </p:nvCxnSpPr>
        <p:spPr bwMode="auto">
          <a:xfrm>
            <a:off x="2411975" y="4149008"/>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8" name="正方形/長方形 17"/>
          <p:cNvSpPr/>
          <p:nvPr/>
        </p:nvSpPr>
        <p:spPr bwMode="auto">
          <a:xfrm>
            <a:off x="971960"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9" name="正方形/長方形 18"/>
          <p:cNvSpPr/>
          <p:nvPr/>
        </p:nvSpPr>
        <p:spPr bwMode="auto">
          <a:xfrm>
            <a:off x="2051972"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0" name="Freeform 10"/>
          <p:cNvSpPr>
            <a:spLocks/>
          </p:cNvSpPr>
          <p:nvPr/>
        </p:nvSpPr>
        <p:spPr bwMode="auto">
          <a:xfrm flipV="1">
            <a:off x="2951982" y="3969002"/>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1" name="直線矢印コネクタ 20"/>
          <p:cNvCxnSpPr/>
          <p:nvPr/>
        </p:nvCxnSpPr>
        <p:spPr bwMode="auto">
          <a:xfrm>
            <a:off x="2951982" y="4329010"/>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2" name="正方形/長方形 21"/>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3" name="正方形/長方形 22"/>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4" name="正方形/長方形 23"/>
          <p:cNvSpPr/>
          <p:nvPr/>
        </p:nvSpPr>
        <p:spPr bwMode="auto">
          <a:xfrm>
            <a:off x="3131984" y="414900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5" name="正方形/長方形 24"/>
          <p:cNvSpPr/>
          <p:nvPr/>
        </p:nvSpPr>
        <p:spPr bwMode="auto">
          <a:xfrm>
            <a:off x="3131984" y="450901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6" name="正方形/長方形 25"/>
          <p:cNvSpPr/>
          <p:nvPr/>
        </p:nvSpPr>
        <p:spPr bwMode="auto">
          <a:xfrm>
            <a:off x="3131984"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7" name="正方形/長方形 26"/>
          <p:cNvSpPr/>
          <p:nvPr/>
        </p:nvSpPr>
        <p:spPr bwMode="auto">
          <a:xfrm>
            <a:off x="971960"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8" name="直線矢印コネクタ 27"/>
          <p:cNvCxnSpPr/>
          <p:nvPr/>
        </p:nvCxnSpPr>
        <p:spPr bwMode="auto">
          <a:xfrm>
            <a:off x="2951982" y="468901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9" name="Freeform 10"/>
          <p:cNvSpPr>
            <a:spLocks/>
          </p:cNvSpPr>
          <p:nvPr/>
        </p:nvSpPr>
        <p:spPr bwMode="auto">
          <a:xfrm>
            <a:off x="2951982" y="1898983"/>
            <a:ext cx="180002" cy="171001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 name="Freeform 10"/>
          <p:cNvSpPr>
            <a:spLocks/>
          </p:cNvSpPr>
          <p:nvPr/>
        </p:nvSpPr>
        <p:spPr bwMode="auto">
          <a:xfrm rot="10800000" flipH="1">
            <a:off x="8352038" y="3428999"/>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1" name="直線矢印コネクタ 30"/>
          <p:cNvCxnSpPr/>
          <p:nvPr/>
        </p:nvCxnSpPr>
        <p:spPr bwMode="auto">
          <a:xfrm>
            <a:off x="8172040" y="4149008"/>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6012016" y="4149008"/>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3" name="直線矢印コネクタ 32"/>
          <p:cNvCxnSpPr/>
          <p:nvPr/>
        </p:nvCxnSpPr>
        <p:spPr bwMode="auto">
          <a:xfrm>
            <a:off x="4572000" y="3879005"/>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34" name="直線矢印コネクタ 33"/>
          <p:cNvCxnSpPr/>
          <p:nvPr/>
        </p:nvCxnSpPr>
        <p:spPr bwMode="auto">
          <a:xfrm>
            <a:off x="4572000" y="4689014"/>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35" name="正方形/長方形 34"/>
          <p:cNvSpPr/>
          <p:nvPr/>
        </p:nvSpPr>
        <p:spPr bwMode="auto">
          <a:xfrm>
            <a:off x="6732024"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36" name="正方形/長方形 35"/>
          <p:cNvSpPr/>
          <p:nvPr/>
        </p:nvSpPr>
        <p:spPr bwMode="auto">
          <a:xfrm>
            <a:off x="6732024"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7" name="Freeform 10"/>
          <p:cNvSpPr>
            <a:spLocks/>
          </p:cNvSpPr>
          <p:nvPr/>
        </p:nvSpPr>
        <p:spPr bwMode="auto">
          <a:xfrm>
            <a:off x="5112004" y="4599013"/>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4599012"/>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9" name="Freeform 10"/>
          <p:cNvSpPr>
            <a:spLocks/>
          </p:cNvSpPr>
          <p:nvPr/>
        </p:nvSpPr>
        <p:spPr bwMode="auto">
          <a:xfrm flipV="1">
            <a:off x="6552022" y="378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0" name="正方形/長方形 39"/>
          <p:cNvSpPr/>
          <p:nvPr/>
        </p:nvSpPr>
        <p:spPr bwMode="auto">
          <a:xfrm>
            <a:off x="6732024" y="4419011"/>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1" name="直線矢印コネクタ 40"/>
          <p:cNvCxnSpPr/>
          <p:nvPr/>
        </p:nvCxnSpPr>
        <p:spPr bwMode="auto">
          <a:xfrm>
            <a:off x="8532044" y="3158997"/>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2" name="直線矢印コネクタ 41"/>
          <p:cNvCxnSpPr/>
          <p:nvPr/>
        </p:nvCxnSpPr>
        <p:spPr bwMode="auto">
          <a:xfrm flipH="1">
            <a:off x="1871970" y="1898983"/>
            <a:ext cx="7110079" cy="0"/>
          </a:xfrm>
          <a:prstGeom prst="straightConnector1">
            <a:avLst/>
          </a:prstGeom>
          <a:noFill/>
          <a:ln w="31750" cap="flat" cmpd="sng" algn="ctr">
            <a:solidFill>
              <a:schemeClr val="accent6"/>
            </a:solidFill>
            <a:prstDash val="solid"/>
            <a:round/>
            <a:headEnd type="none" w="sm" len="sm"/>
            <a:tailEnd type="triangle"/>
          </a:ln>
          <a:effectLst/>
        </p:spPr>
      </p:cxnSp>
      <p:sp>
        <p:nvSpPr>
          <p:cNvPr id="43" name="Freeform 10"/>
          <p:cNvSpPr>
            <a:spLocks/>
          </p:cNvSpPr>
          <p:nvPr/>
        </p:nvSpPr>
        <p:spPr bwMode="auto">
          <a:xfrm rot="10800000" flipH="1">
            <a:off x="6552022" y="3248994"/>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rot="5400000" flipH="1" flipV="1">
            <a:off x="8037040" y="2393988"/>
            <a:ext cx="1440015"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正方形/長方形 44"/>
          <p:cNvSpPr/>
          <p:nvPr/>
        </p:nvSpPr>
        <p:spPr bwMode="auto">
          <a:xfrm>
            <a:off x="7272030"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cxnSp>
        <p:nvCxnSpPr>
          <p:cNvPr id="46" name="直線矢印コネクタ 45"/>
          <p:cNvCxnSpPr/>
          <p:nvPr/>
        </p:nvCxnSpPr>
        <p:spPr bwMode="auto">
          <a:xfrm>
            <a:off x="1871970" y="1808982"/>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7" name="直線矢印コネクタ 46"/>
          <p:cNvCxnSpPr/>
          <p:nvPr/>
        </p:nvCxnSpPr>
        <p:spPr bwMode="auto">
          <a:xfrm flipH="1">
            <a:off x="1871970" y="2078985"/>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48" name="正方形/長方形 47"/>
          <p:cNvSpPr/>
          <p:nvPr/>
        </p:nvSpPr>
        <p:spPr bwMode="auto">
          <a:xfrm>
            <a:off x="1871970" y="1178975"/>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accent6"/>
                </a:solidFill>
                <a:latin typeface="メイリオ" panose="020B0604030504040204" pitchFamily="50" charset="-128"/>
                <a:ea typeface="メイリオ" panose="020B0604030504040204" pitchFamily="50" charset="-128"/>
              </a:rPr>
              <a:t>3. </a:t>
            </a:r>
            <a:r>
              <a:rPr kumimoji="1" lang="ja-JP" altLang="en-US" sz="1600" dirty="0">
                <a:solidFill>
                  <a:schemeClr val="accent6"/>
                </a:solidFill>
                <a:latin typeface="メイリオ" panose="020B0604030504040204" pitchFamily="50" charset="-128"/>
                <a:ea typeface="メイリオ" panose="020B0604030504040204" pitchFamily="50" charset="-128"/>
              </a:rPr>
              <a:t>分岐結果の </a:t>
            </a:r>
            <a:r>
              <a:rPr kumimoji="1" lang="en-US" altLang="ja-JP" sz="1600" dirty="0">
                <a:solidFill>
                  <a:schemeClr val="accent6"/>
                </a:solidFill>
                <a:latin typeface="メイリオ" panose="020B0604030504040204" pitchFamily="50" charset="-128"/>
                <a:ea typeface="メイリオ" panose="020B0604030504040204" pitchFamily="50" charset="-128"/>
              </a:rPr>
              <a:t>PC </a:t>
            </a:r>
            <a:r>
              <a:rPr kumimoji="1" lang="ja-JP" altLang="en-US" sz="1600" dirty="0" err="1">
                <a:solidFill>
                  <a:schemeClr val="accent6"/>
                </a:solidFill>
                <a:latin typeface="メイリオ" panose="020B0604030504040204" pitchFamily="50" charset="-128"/>
                <a:ea typeface="メイリオ" panose="020B0604030504040204" pitchFamily="50" charset="-128"/>
              </a:rPr>
              <a:t>への</a:t>
            </a:r>
            <a:r>
              <a:rPr kumimoji="1" lang="ja-JP" altLang="en-US" sz="1600" dirty="0">
                <a:solidFill>
                  <a:schemeClr val="accent6"/>
                </a:solidFill>
                <a:latin typeface="メイリオ" panose="020B0604030504040204" pitchFamily="50" charset="-128"/>
                <a:ea typeface="メイリオ" panose="020B0604030504040204" pitchFamily="50" charset="-128"/>
              </a:rPr>
              <a:t>反映</a:t>
            </a:r>
            <a:endParaRPr kumimoji="1" lang="en-US" altLang="ja-JP" sz="1600" dirty="0">
              <a:solidFill>
                <a:schemeClr val="accent6"/>
              </a:solidFill>
              <a:latin typeface="メイリオ" panose="020B0604030504040204" pitchFamily="50" charset="-128"/>
              <a:ea typeface="メイリオ" panose="020B0604030504040204" pitchFamily="50" charset="-128"/>
            </a:endParaRPr>
          </a:p>
          <a:p>
            <a:r>
              <a:rPr kumimoji="1" lang="ja-JP" altLang="en-US" sz="1600" dirty="0">
                <a:solidFill>
                  <a:schemeClr val="accent6"/>
                </a:solidFill>
                <a:latin typeface="メイリオ" panose="020B0604030504040204" pitchFamily="50" charset="-128"/>
                <a:ea typeface="メイリオ" panose="020B0604030504040204" pitchFamily="50" charset="-128"/>
              </a:rPr>
              <a:t>　 制御ハザードの原因</a:t>
            </a:r>
          </a:p>
        </p:txBody>
      </p:sp>
      <p:sp>
        <p:nvSpPr>
          <p:cNvPr id="49" name="正方形/長方形 48"/>
          <p:cNvSpPr/>
          <p:nvPr/>
        </p:nvSpPr>
        <p:spPr bwMode="auto">
          <a:xfrm>
            <a:off x="3041983" y="216898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en-US" altLang="ja-JP" sz="1600" dirty="0">
                <a:solidFill>
                  <a:schemeClr val="accent6"/>
                </a:solidFill>
                <a:latin typeface="メイリオ" panose="020B0604030504040204" pitchFamily="50" charset="-128"/>
                <a:ea typeface="メイリオ" panose="020B0604030504040204" pitchFamily="50" charset="-128"/>
              </a:rPr>
              <a:t>2. </a:t>
            </a:r>
            <a:r>
              <a:rPr kumimoji="1" lang="ja-JP" altLang="en-US" sz="1600" dirty="0">
                <a:solidFill>
                  <a:schemeClr val="accent6"/>
                </a:solidFill>
                <a:latin typeface="メイリオ" panose="020B0604030504040204" pitchFamily="50" charset="-128"/>
                <a:ea typeface="メイリオ" panose="020B0604030504040204" pitchFamily="50" charset="-128"/>
              </a:rPr>
              <a:t>ロードの結果の書き込み</a:t>
            </a:r>
            <a:br>
              <a:rPr kumimoji="1" lang="en-US" altLang="ja-JP" sz="1600" dirty="0">
                <a:solidFill>
                  <a:schemeClr val="accent6"/>
                </a:solidFill>
                <a:latin typeface="メイリオ" panose="020B0604030504040204" pitchFamily="50" charset="-128"/>
                <a:ea typeface="メイリオ" panose="020B0604030504040204" pitchFamily="50" charset="-128"/>
              </a:rPr>
            </a:br>
            <a:r>
              <a:rPr kumimoji="1" lang="ja-JP" altLang="en-US" sz="1600" dirty="0">
                <a:solidFill>
                  <a:schemeClr val="accent6"/>
                </a:solidFill>
                <a:latin typeface="メイリオ" panose="020B0604030504040204" pitchFamily="50" charset="-128"/>
                <a:ea typeface="メイリオ" panose="020B0604030504040204" pitchFamily="50" charset="-128"/>
              </a:rPr>
              <a:t>　データハザードの原因</a:t>
            </a:r>
          </a:p>
        </p:txBody>
      </p:sp>
      <p:sp>
        <p:nvSpPr>
          <p:cNvPr id="50" name="正方形/長方形 49"/>
          <p:cNvSpPr/>
          <p:nvPr/>
        </p:nvSpPr>
        <p:spPr bwMode="auto">
          <a:xfrm>
            <a:off x="4662001" y="2888994"/>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marL="342900" indent="-342900">
              <a:buAutoNum type="arabicPeriod"/>
            </a:pPr>
            <a:r>
              <a:rPr kumimoji="1" lang="ja-JP" altLang="en-US" sz="1600" dirty="0">
                <a:solidFill>
                  <a:schemeClr val="accent6"/>
                </a:solidFill>
                <a:latin typeface="メイリオ" panose="020B0604030504040204" pitchFamily="50" charset="-128"/>
                <a:ea typeface="メイリオ" panose="020B0604030504040204" pitchFamily="50" charset="-128"/>
              </a:rPr>
              <a:t>演算器自体への</a:t>
            </a:r>
            <a:br>
              <a:rPr kumimoji="1" lang="en-US" altLang="ja-JP" sz="1600" dirty="0">
                <a:solidFill>
                  <a:schemeClr val="accent6"/>
                </a:solidFill>
                <a:latin typeface="メイリオ" panose="020B0604030504040204" pitchFamily="50" charset="-128"/>
                <a:ea typeface="メイリオ" panose="020B0604030504040204" pitchFamily="50" charset="-128"/>
              </a:rPr>
            </a:br>
            <a:r>
              <a:rPr kumimoji="1" lang="ja-JP" altLang="en-US" sz="1600" dirty="0">
                <a:solidFill>
                  <a:schemeClr val="accent6"/>
                </a:solidFill>
                <a:latin typeface="メイリオ" panose="020B0604030504040204" pitchFamily="50" charset="-128"/>
                <a:ea typeface="メイリオ" panose="020B0604030504040204" pitchFamily="50" charset="-128"/>
              </a:rPr>
              <a:t>フォワーディング</a:t>
            </a:r>
          </a:p>
        </p:txBody>
      </p:sp>
      <p:cxnSp>
        <p:nvCxnSpPr>
          <p:cNvPr id="51" name="直線矢印コネクタ 50"/>
          <p:cNvCxnSpPr/>
          <p:nvPr/>
        </p:nvCxnSpPr>
        <p:spPr bwMode="auto">
          <a:xfrm flipV="1">
            <a:off x="4932004" y="3789004"/>
            <a:ext cx="360004" cy="2"/>
          </a:xfrm>
          <a:prstGeom prst="straightConnector1">
            <a:avLst/>
          </a:prstGeom>
          <a:noFill/>
          <a:ln w="31750" cap="flat" cmpd="sng" algn="ctr">
            <a:solidFill>
              <a:schemeClr val="accent6"/>
            </a:solidFill>
            <a:prstDash val="solid"/>
            <a:round/>
            <a:headEnd type="none" w="sm" len="sm"/>
            <a:tailEnd type="triangle"/>
          </a:ln>
          <a:effectLst/>
        </p:spPr>
      </p:cxnSp>
      <p:cxnSp>
        <p:nvCxnSpPr>
          <p:cNvPr id="52" name="直線矢印コネクタ 51"/>
          <p:cNvCxnSpPr/>
          <p:nvPr/>
        </p:nvCxnSpPr>
        <p:spPr bwMode="auto">
          <a:xfrm flipV="1">
            <a:off x="4932004" y="4599013"/>
            <a:ext cx="360004" cy="2"/>
          </a:xfrm>
          <a:prstGeom prst="straightConnector1">
            <a:avLst/>
          </a:prstGeom>
          <a:noFill/>
          <a:ln w="31750" cap="flat" cmpd="sng" algn="ctr">
            <a:solidFill>
              <a:schemeClr val="accent6"/>
            </a:solidFill>
            <a:prstDash val="solid"/>
            <a:round/>
            <a:headEnd type="none" w="sm" len="sm"/>
            <a:tailEnd type="triangle"/>
          </a:ln>
          <a:effectLst/>
        </p:spPr>
      </p:cxnSp>
      <p:sp>
        <p:nvSpPr>
          <p:cNvPr id="53" name="Freeform 10"/>
          <p:cNvSpPr>
            <a:spLocks/>
          </p:cNvSpPr>
          <p:nvPr/>
        </p:nvSpPr>
        <p:spPr bwMode="auto">
          <a:xfrm flipH="1" flipV="1">
            <a:off x="4662001" y="3338998"/>
            <a:ext cx="1620018" cy="81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4" name="直線矢印コネクタ 53"/>
          <p:cNvCxnSpPr/>
          <p:nvPr/>
        </p:nvCxnSpPr>
        <p:spPr bwMode="auto">
          <a:xfrm>
            <a:off x="4932004" y="4419013"/>
            <a:ext cx="0" cy="360004"/>
          </a:xfrm>
          <a:prstGeom prst="straightConnector1">
            <a:avLst/>
          </a:prstGeom>
          <a:noFill/>
          <a:ln w="31750" cap="flat" cmpd="sng" algn="ctr">
            <a:solidFill>
              <a:schemeClr val="accent6"/>
            </a:solidFill>
            <a:prstDash val="solid"/>
            <a:round/>
            <a:headEnd type="none" w="sm" len="sm"/>
            <a:tailEnd type="none"/>
          </a:ln>
          <a:effectLst/>
        </p:spPr>
      </p:cxnSp>
      <p:sp>
        <p:nvSpPr>
          <p:cNvPr id="55" name="Freeform 10"/>
          <p:cNvSpPr>
            <a:spLocks/>
          </p:cNvSpPr>
          <p:nvPr/>
        </p:nvSpPr>
        <p:spPr bwMode="auto">
          <a:xfrm rot="10800000" flipH="1" flipV="1">
            <a:off x="4662001" y="3338998"/>
            <a:ext cx="270003" cy="36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56" name="Freeform 10"/>
          <p:cNvSpPr>
            <a:spLocks/>
          </p:cNvSpPr>
          <p:nvPr/>
        </p:nvSpPr>
        <p:spPr bwMode="auto">
          <a:xfrm rot="10800000" flipH="1" flipV="1">
            <a:off x="4662001" y="3699004"/>
            <a:ext cx="270003" cy="81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9" name="直線矢印コネクタ 58"/>
          <p:cNvCxnSpPr/>
          <p:nvPr/>
        </p:nvCxnSpPr>
        <p:spPr bwMode="auto">
          <a:xfrm>
            <a:off x="4932004" y="3609002"/>
            <a:ext cx="0" cy="360004"/>
          </a:xfrm>
          <a:prstGeom prst="straightConnector1">
            <a:avLst/>
          </a:prstGeom>
          <a:noFill/>
          <a:ln w="31750" cap="flat" cmpd="sng" algn="ctr">
            <a:solidFill>
              <a:schemeClr val="accent6"/>
            </a:solidFill>
            <a:prstDash val="solid"/>
            <a:round/>
            <a:headEnd type="none" w="sm" len="sm"/>
            <a:tailEnd type="none"/>
          </a:ln>
          <a:effectLst/>
        </p:spPr>
      </p:cxnSp>
    </p:spTree>
    <p:extLst>
      <p:ext uri="{BB962C8B-B14F-4D97-AF65-F5344CB8AC3E}">
        <p14:creationId xmlns:p14="http://schemas.microsoft.com/office/powerpoint/2010/main" val="1238348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分岐</a:t>
            </a:r>
            <a:r>
              <a:rPr lang="ja-JP" altLang="en-US" dirty="0"/>
              <a:t>予測</a:t>
            </a:r>
            <a:endParaRPr kumimoji="1" lang="ja-JP" altLang="en-US" dirty="0"/>
          </a:p>
        </p:txBody>
      </p:sp>
      <p:sp>
        <p:nvSpPr>
          <p:cNvPr id="58" name="コンテンツ プレースホルダー 57"/>
          <p:cNvSpPr>
            <a:spLocks noGrp="1"/>
          </p:cNvSpPr>
          <p:nvPr>
            <p:ph idx="4294967295"/>
          </p:nvPr>
        </p:nvSpPr>
        <p:spPr>
          <a:xfrm>
            <a:off x="251952" y="4689014"/>
            <a:ext cx="8550095" cy="1369161"/>
          </a:xfrm>
          <a:prstGeom prst="rect">
            <a:avLst/>
          </a:prstGeom>
        </p:spPr>
        <p:txBody>
          <a:bodyPr/>
          <a:lstStyle/>
          <a:p>
            <a:r>
              <a:rPr lang="ja-JP" altLang="en-US" sz="2000" dirty="0"/>
              <a:t>動作</a:t>
            </a:r>
            <a:endParaRPr lang="en-US" altLang="ja-JP" sz="2000" dirty="0"/>
          </a:p>
          <a:p>
            <a:pPr lvl="1"/>
            <a:r>
              <a:rPr lang="ja-JP" altLang="en-US" sz="2000" dirty="0"/>
              <a:t>「</a:t>
            </a:r>
            <a:r>
              <a:rPr lang="en-US" altLang="ja-JP" sz="2000" dirty="0">
                <a:solidFill>
                  <a:schemeClr val="accent5"/>
                </a:solidFill>
              </a:rPr>
              <a:t>if a &gt; 0</a:t>
            </a:r>
            <a:r>
              <a:rPr lang="ja-JP" altLang="en-US" sz="2000" dirty="0"/>
              <a:t>」の結果を予測して，命令を取り込む</a:t>
            </a:r>
            <a:endParaRPr lang="en-US" altLang="ja-JP" sz="2000" dirty="0"/>
          </a:p>
          <a:p>
            <a:pPr lvl="2"/>
            <a:r>
              <a:rPr lang="ja-JP" altLang="en-US" sz="2000" dirty="0"/>
              <a:t>前回はこっちに行ったので，次もこっちに違いないとかで予測</a:t>
            </a:r>
            <a:endParaRPr lang="en-US" altLang="ja-JP" sz="2000" dirty="0"/>
          </a:p>
          <a:p>
            <a:pPr lvl="1"/>
            <a:r>
              <a:rPr lang="ja-JP" altLang="en-US" sz="2000" dirty="0"/>
              <a:t>あとから予測が正しいか確認する</a:t>
            </a:r>
            <a:endParaRPr lang="en-US" altLang="ja-JP" sz="2000"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0" name="角丸四角形 89"/>
          <p:cNvSpPr/>
          <p:nvPr/>
        </p:nvSpPr>
        <p:spPr bwMode="auto">
          <a:xfrm>
            <a:off x="3491988"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24" name="角丸四角形 23"/>
          <p:cNvSpPr/>
          <p:nvPr/>
        </p:nvSpPr>
        <p:spPr bwMode="auto">
          <a:xfrm>
            <a:off x="2051972"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 name="角丸四角形吹き出し 3"/>
          <p:cNvSpPr/>
          <p:nvPr/>
        </p:nvSpPr>
        <p:spPr bwMode="auto">
          <a:xfrm>
            <a:off x="2051972" y="1358977"/>
            <a:ext cx="2520028"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err="1">
                <a:solidFill>
                  <a:schemeClr val="tx1">
                    <a:lumMod val="65000"/>
                    <a:lumOff val="35000"/>
                  </a:schemeClr>
                </a:solidFill>
                <a:latin typeface="Arial Narrow" panose="020B0606020202030204" pitchFamily="34" charset="0"/>
              </a:rPr>
              <a:t>わいの</a:t>
            </a:r>
            <a:r>
              <a:rPr kumimoji="1" lang="ja-JP" altLang="en-US" dirty="0">
                <a:solidFill>
                  <a:schemeClr val="tx1">
                    <a:lumMod val="65000"/>
                    <a:lumOff val="35000"/>
                  </a:schemeClr>
                </a:solidFill>
                <a:latin typeface="Arial Narrow" panose="020B0606020202030204" pitchFamily="34" charset="0"/>
              </a:rPr>
              <a:t>予想では </a:t>
            </a:r>
            <a:r>
              <a:rPr kumimoji="1" lang="en-US" altLang="ja-JP" dirty="0">
                <a:solidFill>
                  <a:schemeClr val="tx1">
                    <a:lumMod val="65000"/>
                    <a:lumOff val="35000"/>
                  </a:schemeClr>
                </a:solidFill>
                <a:latin typeface="Arial Narrow" panose="020B0606020202030204" pitchFamily="34" charset="0"/>
              </a:rPr>
              <a:t>else </a:t>
            </a:r>
            <a:r>
              <a:rPr kumimoji="1" lang="ja-JP" altLang="en-US" dirty="0">
                <a:solidFill>
                  <a:schemeClr val="tx1">
                    <a:lumMod val="65000"/>
                    <a:lumOff val="35000"/>
                  </a:schemeClr>
                </a:solidFill>
                <a:latin typeface="Arial Narrow" panose="020B0606020202030204" pitchFamily="34" charset="0"/>
              </a:rPr>
              <a:t>や</a:t>
            </a:r>
            <a:endParaRPr kumimoji="1" lang="en-US" altLang="ja-JP" dirty="0">
              <a:solidFill>
                <a:schemeClr val="tx1">
                  <a:lumMod val="65000"/>
                  <a:lumOff val="35000"/>
                </a:schemeClr>
              </a:solidFill>
              <a:latin typeface="Arial Narrow" panose="020B0606020202030204" pitchFamily="34" charset="0"/>
            </a:endParaRPr>
          </a:p>
        </p:txBody>
      </p:sp>
      <p:sp>
        <p:nvSpPr>
          <p:cNvPr id="27" name="角丸四角形吹き出し 26"/>
          <p:cNvSpPr/>
          <p:nvPr/>
        </p:nvSpPr>
        <p:spPr bwMode="auto">
          <a:xfrm>
            <a:off x="6552022" y="1358977"/>
            <a:ext cx="1980022" cy="612648"/>
          </a:xfrm>
          <a:prstGeom prst="wedgeRoundRectCallout">
            <a:avLst>
              <a:gd name="adj1" fmla="val -43365"/>
              <a:gd name="adj2" fmla="val 134720"/>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ほんまかいな</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後でたしかめるで</a:t>
            </a:r>
          </a:p>
        </p:txBody>
      </p:sp>
      <p:sp>
        <p:nvSpPr>
          <p:cNvPr id="28" name="正方形/長方形 27"/>
          <p:cNvSpPr/>
          <p:nvPr/>
        </p:nvSpPr>
        <p:spPr bwMode="auto">
          <a:xfrm>
            <a:off x="5112006" y="225898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ｳｿｸｻｰ</a:t>
            </a:r>
          </a:p>
        </p:txBody>
      </p:sp>
      <p:sp>
        <p:nvSpPr>
          <p:cNvPr id="29" name="正方形/長方形 28"/>
          <p:cNvSpPr/>
          <p:nvPr/>
        </p:nvSpPr>
        <p:spPr bwMode="auto">
          <a:xfrm>
            <a:off x="3761991" y="225898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3">
                    <a:lumMod val="75000"/>
                  </a:schemeClr>
                </a:solidFill>
              </a:rPr>
              <a:t>ﾎﾝﾄｶﾅｰ</a:t>
            </a:r>
          </a:p>
        </p:txBody>
      </p:sp>
      <p:sp>
        <p:nvSpPr>
          <p:cNvPr id="30" name="正方形/長方形 29"/>
          <p:cNvSpPr/>
          <p:nvPr/>
        </p:nvSpPr>
        <p:spPr bwMode="auto">
          <a:xfrm>
            <a:off x="251952" y="2438989"/>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80000"/>
              </a:lnSpc>
            </a:pPr>
            <a:r>
              <a:rPr lang="en-US" altLang="ja-JP" sz="2400" b="1" dirty="0">
                <a:solidFill>
                  <a:schemeClr val="tx2"/>
                </a:solidFill>
                <a:latin typeface="Arial Narrow" panose="020B0606020202030204" pitchFamily="34" charset="0"/>
              </a:rPr>
              <a:t>if a &gt; 0:</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en-US" altLang="ja-JP" sz="2400" dirty="0">
                <a:solidFill>
                  <a:schemeClr val="bg1"/>
                </a:solidFill>
                <a:latin typeface="Arial Narrow" panose="020B0606020202030204" pitchFamily="34" charset="0"/>
              </a:rPr>
              <a:t>else:</a:t>
            </a:r>
          </a:p>
          <a:p>
            <a:pPr>
              <a:lnSpc>
                <a:spcPct val="80000"/>
              </a:lnSpc>
            </a:pPr>
            <a:r>
              <a:rPr lang="en-US" altLang="ja-JP" sz="2400" dirty="0">
                <a:solidFill>
                  <a:schemeClr val="bg1"/>
                </a:solidFill>
                <a:latin typeface="Arial Narrow" panose="020B0606020202030204" pitchFamily="34" charset="0"/>
              </a:rPr>
              <a:t>    </a:t>
            </a:r>
            <a:r>
              <a:rPr lang="en-US" altLang="ja-JP" sz="2400" dirty="0">
                <a:solidFill>
                  <a:schemeClr val="tx2"/>
                </a:solidFill>
                <a:latin typeface="Arial Narrow" panose="020B0606020202030204" pitchFamily="34" charset="0"/>
              </a:rPr>
              <a:t>a=a-1</a:t>
            </a:r>
          </a:p>
          <a:p>
            <a:pPr>
              <a:lnSpc>
                <a:spcPct val="80000"/>
              </a:lnSpc>
            </a:pPr>
            <a:r>
              <a:rPr lang="ja-JP" altLang="en-US" sz="2000" dirty="0">
                <a:solidFill>
                  <a:schemeClr val="bg1"/>
                </a:solidFill>
                <a:latin typeface="Arial Narrow" panose="020B0606020202030204" pitchFamily="34" charset="0"/>
              </a:rPr>
              <a:t>  </a:t>
            </a:r>
          </a:p>
        </p:txBody>
      </p:sp>
      <p:sp>
        <p:nvSpPr>
          <p:cNvPr id="31" name="正方形/長方形 30"/>
          <p:cNvSpPr/>
          <p:nvPr/>
        </p:nvSpPr>
        <p:spPr bwMode="auto">
          <a:xfrm>
            <a:off x="521955" y="198898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65000"/>
                    <a:lumOff val="35000"/>
                  </a:schemeClr>
                </a:solidFill>
              </a:rPr>
              <a:t>プログラム</a:t>
            </a:r>
          </a:p>
        </p:txBody>
      </p:sp>
    </p:spTree>
    <p:extLst>
      <p:ext uri="{BB962C8B-B14F-4D97-AF65-F5344CB8AC3E}">
        <p14:creationId xmlns:p14="http://schemas.microsoft.com/office/powerpoint/2010/main" val="1204674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マルチスレッドによる解決</a:t>
            </a:r>
          </a:p>
        </p:txBody>
      </p:sp>
      <p:sp>
        <p:nvSpPr>
          <p:cNvPr id="58" name="コンテンツ プレースホルダー 57"/>
          <p:cNvSpPr>
            <a:spLocks noGrp="1"/>
          </p:cNvSpPr>
          <p:nvPr>
            <p:ph idx="4294967295"/>
          </p:nvPr>
        </p:nvSpPr>
        <p:spPr>
          <a:xfrm>
            <a:off x="251952" y="4689014"/>
            <a:ext cx="8550095" cy="1369161"/>
          </a:xfrm>
          <a:prstGeom prst="rect">
            <a:avLst/>
          </a:prstGeom>
        </p:spPr>
        <p:txBody>
          <a:bodyPr/>
          <a:lstStyle/>
          <a:p>
            <a:r>
              <a:rPr lang="ja-JP" altLang="en-US" sz="2000" dirty="0"/>
              <a:t>動作</a:t>
            </a:r>
            <a:endParaRPr lang="en-US" altLang="ja-JP" sz="2000" dirty="0"/>
          </a:p>
          <a:p>
            <a:pPr lvl="1"/>
            <a:r>
              <a:rPr lang="ja-JP" altLang="en-US" sz="2000" dirty="0"/>
              <a:t>「</a:t>
            </a:r>
            <a:r>
              <a:rPr lang="en-US" altLang="ja-JP" sz="2000" dirty="0">
                <a:solidFill>
                  <a:schemeClr val="accent5"/>
                </a:solidFill>
              </a:rPr>
              <a:t>if a &gt; 0</a:t>
            </a:r>
            <a:r>
              <a:rPr lang="ja-JP" altLang="en-US" sz="2000" dirty="0"/>
              <a:t>」の結果が出るまで他のスレッドの命令をフェッチ</a:t>
            </a:r>
            <a:endParaRPr lang="en-US" altLang="ja-JP" sz="2000" dirty="0"/>
          </a:p>
          <a:p>
            <a:pPr lvl="1"/>
            <a:r>
              <a:rPr lang="ja-JP" altLang="en-US" sz="2000" dirty="0"/>
              <a:t>フェッチすべき候補のスレッドは大量にある</a:t>
            </a:r>
            <a:endParaRPr lang="en-US" altLang="ja-JP" sz="2000"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0" name="角丸四角形 89"/>
          <p:cNvSpPr/>
          <p:nvPr/>
        </p:nvSpPr>
        <p:spPr bwMode="auto">
          <a:xfrm>
            <a:off x="4932004"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24" name="角丸四角形 23"/>
          <p:cNvSpPr/>
          <p:nvPr/>
        </p:nvSpPr>
        <p:spPr bwMode="auto">
          <a:xfrm>
            <a:off x="3491988" y="2978995"/>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4" name="角丸四角形吹き出し 3"/>
          <p:cNvSpPr/>
          <p:nvPr/>
        </p:nvSpPr>
        <p:spPr bwMode="auto">
          <a:xfrm>
            <a:off x="2051972" y="1358977"/>
            <a:ext cx="2700030"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65000"/>
                    <a:lumOff val="35000"/>
                  </a:schemeClr>
                </a:solidFill>
                <a:latin typeface="Arial Narrow" panose="020B0606020202030204" pitchFamily="34" charset="0"/>
              </a:rPr>
              <a:t>if </a:t>
            </a:r>
            <a:r>
              <a:rPr kumimoji="1" lang="ja-JP" altLang="en-US" dirty="0">
                <a:solidFill>
                  <a:schemeClr val="tx1">
                    <a:lumMod val="65000"/>
                    <a:lumOff val="35000"/>
                  </a:schemeClr>
                </a:solidFill>
                <a:latin typeface="Arial Narrow" panose="020B0606020202030204" pitchFamily="34" charset="0"/>
              </a:rPr>
              <a:t>の方向が確定するまで</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他のスレッド流すで</a:t>
            </a:r>
            <a:endParaRPr kumimoji="1" lang="en-US" altLang="ja-JP" dirty="0">
              <a:solidFill>
                <a:schemeClr val="tx1">
                  <a:lumMod val="65000"/>
                  <a:lumOff val="35000"/>
                </a:schemeClr>
              </a:solidFill>
              <a:latin typeface="Arial Narrow" panose="020B0606020202030204" pitchFamily="34" charset="0"/>
            </a:endParaRPr>
          </a:p>
        </p:txBody>
      </p:sp>
      <p:sp>
        <p:nvSpPr>
          <p:cNvPr id="30" name="正方形/長方形 29"/>
          <p:cNvSpPr/>
          <p:nvPr/>
        </p:nvSpPr>
        <p:spPr bwMode="auto">
          <a:xfrm>
            <a:off x="251952" y="2438989"/>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80000"/>
              </a:lnSpc>
            </a:pPr>
            <a:r>
              <a:rPr lang="en-US" altLang="ja-JP" sz="2400" b="1" dirty="0">
                <a:solidFill>
                  <a:schemeClr val="bg1"/>
                </a:solidFill>
                <a:latin typeface="Arial Narrow" panose="020B0606020202030204" pitchFamily="34" charset="0"/>
              </a:rPr>
              <a:t>if a &gt; 0:</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en-US" altLang="ja-JP" sz="2400" dirty="0">
                <a:solidFill>
                  <a:schemeClr val="bg1"/>
                </a:solidFill>
                <a:latin typeface="Arial Narrow" panose="020B0606020202030204" pitchFamily="34" charset="0"/>
              </a:rPr>
              <a:t>else:</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ja-JP" altLang="en-US" sz="2000" dirty="0">
                <a:solidFill>
                  <a:schemeClr val="bg1"/>
                </a:solidFill>
                <a:latin typeface="Arial Narrow" panose="020B0606020202030204" pitchFamily="34" charset="0"/>
              </a:rPr>
              <a:t>  </a:t>
            </a:r>
          </a:p>
        </p:txBody>
      </p:sp>
      <p:sp>
        <p:nvSpPr>
          <p:cNvPr id="31" name="正方形/長方形 30"/>
          <p:cNvSpPr/>
          <p:nvPr/>
        </p:nvSpPr>
        <p:spPr bwMode="auto">
          <a:xfrm>
            <a:off x="521955" y="198898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65000"/>
                    <a:lumOff val="35000"/>
                  </a:schemeClr>
                </a:solidFill>
              </a:rPr>
              <a:t>プログラム</a:t>
            </a:r>
          </a:p>
        </p:txBody>
      </p:sp>
      <p:sp>
        <p:nvSpPr>
          <p:cNvPr id="32" name="角丸四角形 31"/>
          <p:cNvSpPr/>
          <p:nvPr/>
        </p:nvSpPr>
        <p:spPr bwMode="auto">
          <a:xfrm>
            <a:off x="2051972" y="2978995"/>
            <a:ext cx="720008" cy="360004"/>
          </a:xfrm>
          <a:prstGeom prst="roundRect">
            <a:avLst/>
          </a:prstGeom>
          <a:ln>
            <a:headEnd/>
            <a:tailEnd type="triangle" w="sm" len="med"/>
          </a:ln>
        </p:spPr>
        <p:style>
          <a:lnRef idx="3">
            <a:schemeClr val="lt1"/>
          </a:lnRef>
          <a:fillRef idx="1">
            <a:schemeClr val="accent2"/>
          </a:fillRef>
          <a:effectRef idx="1">
            <a:schemeClr val="accent2"/>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2847444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879005"/>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879005"/>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879005"/>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879005"/>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3014462"/>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3014462"/>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3033046"/>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3033046"/>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a:xfrm>
            <a:off x="341953" y="11181"/>
            <a:ext cx="8712046" cy="908972"/>
          </a:xfrm>
        </p:spPr>
        <p:txBody>
          <a:bodyPr/>
          <a:lstStyle/>
          <a:p>
            <a:r>
              <a:rPr lang="ja-JP" altLang="en-US" dirty="0"/>
              <a:t>フォワーディング</a:t>
            </a:r>
            <a:endParaRPr kumimoji="1" lang="ja-JP" altLang="en-US" dirty="0"/>
          </a:p>
        </p:txBody>
      </p:sp>
      <p:sp>
        <p:nvSpPr>
          <p:cNvPr id="58" name="コンテンツ プレースホルダー 57"/>
          <p:cNvSpPr>
            <a:spLocks noGrp="1"/>
          </p:cNvSpPr>
          <p:nvPr>
            <p:ph idx="4294967295"/>
          </p:nvPr>
        </p:nvSpPr>
        <p:spPr>
          <a:xfrm>
            <a:off x="251952" y="5389876"/>
            <a:ext cx="8730097" cy="1009157"/>
          </a:xfrm>
          <a:prstGeom prst="rect">
            <a:avLst/>
          </a:prstGeom>
        </p:spPr>
        <p:txBody>
          <a:bodyPr/>
          <a:lstStyle/>
          <a:p>
            <a:r>
              <a:rPr lang="ja-JP" altLang="en-US" sz="2000" dirty="0"/>
              <a:t>フォワーディング（バイパスとも呼ぶ）</a:t>
            </a:r>
            <a:endParaRPr lang="en-US" altLang="ja-JP" sz="2000" dirty="0"/>
          </a:p>
          <a:p>
            <a:pPr lvl="1"/>
            <a:r>
              <a:rPr lang="ja-JP" altLang="en-US"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2000" dirty="0"/>
              <a:t>の人が，次のサイクルに結果を使えるようショートカットを作って手元に結果をおいておく</a:t>
            </a:r>
            <a:endParaRPr lang="en-US" altLang="ja-JP" sz="2000" dirty="0"/>
          </a:p>
        </p:txBody>
      </p:sp>
      <p:cxnSp>
        <p:nvCxnSpPr>
          <p:cNvPr id="67" name="直線矢印コネクタ 66"/>
          <p:cNvCxnSpPr/>
          <p:nvPr/>
        </p:nvCxnSpPr>
        <p:spPr bwMode="auto">
          <a:xfrm>
            <a:off x="1601967" y="4689014"/>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30" name="Freeform 25"/>
          <p:cNvSpPr>
            <a:spLocks/>
          </p:cNvSpPr>
          <p:nvPr/>
        </p:nvSpPr>
        <p:spPr bwMode="auto">
          <a:xfrm>
            <a:off x="3221985"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1" name="AutoShape 5"/>
          <p:cNvSpPr>
            <a:spLocks noChangeArrowheads="1"/>
          </p:cNvSpPr>
          <p:nvPr/>
        </p:nvSpPr>
        <p:spPr bwMode="auto">
          <a:xfrm rot="-5400000">
            <a:off x="4842165" y="2403057"/>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演算器</a:t>
            </a:r>
          </a:p>
        </p:txBody>
      </p:sp>
      <p:grpSp>
        <p:nvGrpSpPr>
          <p:cNvPr id="32" name="グループ化 31"/>
          <p:cNvGrpSpPr/>
          <p:nvPr/>
        </p:nvGrpSpPr>
        <p:grpSpPr>
          <a:xfrm>
            <a:off x="3510017" y="1718981"/>
            <a:ext cx="1008112" cy="1152128"/>
            <a:chOff x="3563888" y="2708920"/>
            <a:chExt cx="1296144" cy="432048"/>
          </a:xfrm>
        </p:grpSpPr>
        <p:sp>
          <p:nvSpPr>
            <p:cNvPr id="33" name="Freeform 9"/>
            <p:cNvSpPr>
              <a:spLocks/>
            </p:cNvSpPr>
            <p:nvPr/>
          </p:nvSpPr>
          <p:spPr bwMode="auto">
            <a:xfrm>
              <a:off x="4211960" y="2708920"/>
              <a:ext cx="648072" cy="270003"/>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40" name="Freeform 8"/>
          <p:cNvSpPr>
            <a:spLocks/>
          </p:cNvSpPr>
          <p:nvPr/>
        </p:nvSpPr>
        <p:spPr bwMode="auto">
          <a:xfrm>
            <a:off x="5958289" y="1808982"/>
            <a:ext cx="720080" cy="918111"/>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254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nvGrpSpPr>
          <p:cNvPr id="41" name="グループ化 40"/>
          <p:cNvGrpSpPr/>
          <p:nvPr/>
        </p:nvGrpSpPr>
        <p:grpSpPr>
          <a:xfrm>
            <a:off x="611956" y="3699003"/>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grpSp>
      <p:sp>
        <p:nvSpPr>
          <p:cNvPr id="96" name="正方形/長方形 95"/>
          <p:cNvSpPr/>
          <p:nvPr/>
        </p:nvSpPr>
        <p:spPr bwMode="auto">
          <a:xfrm>
            <a:off x="251952" y="3158997"/>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a=a+1</a:t>
            </a:r>
          </a:p>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lang="en-US" altLang="ja-JP" sz="2000" dirty="0">
                <a:solidFill>
                  <a:schemeClr val="bg1"/>
                </a:solidFill>
                <a:latin typeface="Arial Narrow" panose="020B0606020202030204" pitchFamily="34" charset="0"/>
              </a:rPr>
              <a:t>c=a+2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sp>
        <p:nvSpPr>
          <p:cNvPr id="46" name="角丸四角形 45"/>
          <p:cNvSpPr/>
          <p:nvPr/>
        </p:nvSpPr>
        <p:spPr bwMode="auto">
          <a:xfrm>
            <a:off x="4932004"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7" name="角丸四角形 46"/>
          <p:cNvSpPr/>
          <p:nvPr/>
        </p:nvSpPr>
        <p:spPr bwMode="auto">
          <a:xfrm>
            <a:off x="3491988"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en-US" altLang="ja-JP" dirty="0">
                <a:latin typeface="Arial Narrow" panose="020B0606020202030204" pitchFamily="34" charset="0"/>
              </a:rPr>
              <a:t>b=a-1</a:t>
            </a:r>
            <a:endParaRPr kumimoji="1" lang="ja-JP" altLang="en-US" dirty="0">
              <a:latin typeface="Arial Narrow" panose="020B0606020202030204" pitchFamily="34" charset="0"/>
            </a:endParaRPr>
          </a:p>
        </p:txBody>
      </p:sp>
      <p:sp>
        <p:nvSpPr>
          <p:cNvPr id="48" name="角丸四角形 47"/>
          <p:cNvSpPr/>
          <p:nvPr/>
        </p:nvSpPr>
        <p:spPr bwMode="auto">
          <a:xfrm>
            <a:off x="2051972"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c=a+2</a:t>
            </a:r>
            <a:endParaRPr kumimoji="1" lang="ja-JP" altLang="en-US" dirty="0">
              <a:latin typeface="Arial Narrow" panose="020B0606020202030204" pitchFamily="34" charset="0"/>
            </a:endParaRPr>
          </a:p>
        </p:txBody>
      </p:sp>
      <p:sp>
        <p:nvSpPr>
          <p:cNvPr id="57" name="Freeform 8"/>
          <p:cNvSpPr>
            <a:spLocks/>
          </p:cNvSpPr>
          <p:nvPr/>
        </p:nvSpPr>
        <p:spPr bwMode="auto">
          <a:xfrm rot="16200000">
            <a:off x="4761016" y="1709966"/>
            <a:ext cx="810009" cy="118804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non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0" name="Freeform 8"/>
          <p:cNvSpPr>
            <a:spLocks/>
          </p:cNvSpPr>
          <p:nvPr/>
        </p:nvSpPr>
        <p:spPr bwMode="auto">
          <a:xfrm rot="5400000">
            <a:off x="4445977" y="2025006"/>
            <a:ext cx="540078"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triangl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3" name="Freeform 8"/>
          <p:cNvSpPr>
            <a:spLocks/>
          </p:cNvSpPr>
          <p:nvPr/>
        </p:nvSpPr>
        <p:spPr bwMode="auto">
          <a:xfrm rot="5400000">
            <a:off x="4445977" y="2475011"/>
            <a:ext cx="540078"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triangl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5" name="角丸四角形吹き出し 64"/>
          <p:cNvSpPr/>
          <p:nvPr/>
        </p:nvSpPr>
        <p:spPr bwMode="auto">
          <a:xfrm>
            <a:off x="5022005" y="2888994"/>
            <a:ext cx="2970033" cy="342645"/>
          </a:xfrm>
          <a:prstGeom prst="wedgeRoundRectCallout">
            <a:avLst>
              <a:gd name="adj1" fmla="val -46291"/>
              <a:gd name="adj2" fmla="val 103500"/>
              <a:gd name="adj3" fmla="val 16667"/>
            </a:avLst>
          </a:prstGeom>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近道つくればいいじゃない</a:t>
            </a:r>
          </a:p>
        </p:txBody>
      </p:sp>
    </p:spTree>
    <p:extLst>
      <p:ext uri="{BB962C8B-B14F-4D97-AF65-F5344CB8AC3E}">
        <p14:creationId xmlns:p14="http://schemas.microsoft.com/office/powerpoint/2010/main" val="2192308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879005"/>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879005"/>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879005"/>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879005"/>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3014462"/>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3014462"/>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3033046"/>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3033046"/>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a:xfrm>
            <a:off x="341953" y="11181"/>
            <a:ext cx="8712046" cy="908972"/>
          </a:xfrm>
        </p:spPr>
        <p:txBody>
          <a:bodyPr/>
          <a:lstStyle/>
          <a:p>
            <a:r>
              <a:rPr lang="ja-JP" altLang="en-US" dirty="0"/>
              <a:t>マルチスレッドによる解決</a:t>
            </a:r>
            <a:endParaRPr kumimoji="1" lang="ja-JP" altLang="en-US" dirty="0"/>
          </a:p>
        </p:txBody>
      </p:sp>
      <p:sp>
        <p:nvSpPr>
          <p:cNvPr id="58" name="コンテンツ プレースホルダー 57"/>
          <p:cNvSpPr>
            <a:spLocks noGrp="1"/>
          </p:cNvSpPr>
          <p:nvPr>
            <p:ph idx="4294967295"/>
          </p:nvPr>
        </p:nvSpPr>
        <p:spPr>
          <a:xfrm>
            <a:off x="251952" y="5389876"/>
            <a:ext cx="8730097" cy="1009157"/>
          </a:xfrm>
          <a:prstGeom prst="rect">
            <a:avLst/>
          </a:prstGeom>
        </p:spPr>
        <p:txBody>
          <a:bodyPr/>
          <a:lstStyle/>
          <a:p>
            <a:r>
              <a:rPr lang="ja-JP" altLang="en-US" sz="2000" dirty="0"/>
              <a:t>レジスタ・ファイルに値が書き込まれるまで，他のスレッドを流す</a:t>
            </a:r>
            <a:endParaRPr lang="en-US" altLang="ja-JP" sz="2000" dirty="0"/>
          </a:p>
          <a:p>
            <a:pPr lvl="1"/>
            <a:r>
              <a:rPr lang="ja-JP" altLang="en-US" dirty="0"/>
              <a:t>複数のスレッドの </a:t>
            </a:r>
            <a:r>
              <a:rPr lang="en-US" altLang="ja-JP" dirty="0"/>
              <a:t>a </a:t>
            </a:r>
            <a:r>
              <a:rPr lang="ja-JP" altLang="en-US" dirty="0"/>
              <a:t>が同時に存在するので，レジスタは大きくなる</a:t>
            </a:r>
            <a:endParaRPr lang="en-US" altLang="ja-JP" dirty="0"/>
          </a:p>
        </p:txBody>
      </p:sp>
      <p:cxnSp>
        <p:nvCxnSpPr>
          <p:cNvPr id="67" name="直線矢印コネクタ 66"/>
          <p:cNvCxnSpPr/>
          <p:nvPr/>
        </p:nvCxnSpPr>
        <p:spPr bwMode="auto">
          <a:xfrm>
            <a:off x="1601967" y="4689014"/>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30" name="Freeform 25"/>
          <p:cNvSpPr>
            <a:spLocks/>
          </p:cNvSpPr>
          <p:nvPr/>
        </p:nvSpPr>
        <p:spPr bwMode="auto">
          <a:xfrm>
            <a:off x="3221985"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1" name="AutoShape 5"/>
          <p:cNvSpPr>
            <a:spLocks noChangeArrowheads="1"/>
          </p:cNvSpPr>
          <p:nvPr/>
        </p:nvSpPr>
        <p:spPr bwMode="auto">
          <a:xfrm rot="-5400000">
            <a:off x="4842165" y="2403057"/>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演算器</a:t>
            </a:r>
          </a:p>
        </p:txBody>
      </p:sp>
      <p:grpSp>
        <p:nvGrpSpPr>
          <p:cNvPr id="32" name="グループ化 31"/>
          <p:cNvGrpSpPr/>
          <p:nvPr/>
        </p:nvGrpSpPr>
        <p:grpSpPr>
          <a:xfrm>
            <a:off x="3510017" y="1718981"/>
            <a:ext cx="1008112" cy="1152128"/>
            <a:chOff x="3563888" y="2708920"/>
            <a:chExt cx="1296144" cy="432048"/>
          </a:xfrm>
        </p:grpSpPr>
        <p:sp>
          <p:nvSpPr>
            <p:cNvPr id="33" name="Freeform 9"/>
            <p:cNvSpPr>
              <a:spLocks/>
            </p:cNvSpPr>
            <p:nvPr/>
          </p:nvSpPr>
          <p:spPr bwMode="auto">
            <a:xfrm>
              <a:off x="4211960" y="2708920"/>
              <a:ext cx="648072" cy="270003"/>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40" name="Freeform 8"/>
          <p:cNvSpPr>
            <a:spLocks/>
          </p:cNvSpPr>
          <p:nvPr/>
        </p:nvSpPr>
        <p:spPr bwMode="auto">
          <a:xfrm>
            <a:off x="5958289" y="1808982"/>
            <a:ext cx="720080" cy="918111"/>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254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nvGrpSpPr>
          <p:cNvPr id="41" name="グループ化 40"/>
          <p:cNvGrpSpPr/>
          <p:nvPr/>
        </p:nvGrpSpPr>
        <p:grpSpPr>
          <a:xfrm>
            <a:off x="611956" y="3699003"/>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grpSp>
      <p:sp>
        <p:nvSpPr>
          <p:cNvPr id="96" name="正方形/長方形 95"/>
          <p:cNvSpPr/>
          <p:nvPr/>
        </p:nvSpPr>
        <p:spPr bwMode="auto">
          <a:xfrm>
            <a:off x="251952" y="3158997"/>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a=a+1</a:t>
            </a:r>
          </a:p>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lang="en-US" altLang="ja-JP" sz="2000" dirty="0">
                <a:solidFill>
                  <a:schemeClr val="bg1"/>
                </a:solidFill>
                <a:latin typeface="Arial Narrow" panose="020B0606020202030204" pitchFamily="34" charset="0"/>
              </a:rPr>
              <a:t>c=a+2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sp>
        <p:nvSpPr>
          <p:cNvPr id="46" name="角丸四角形 45"/>
          <p:cNvSpPr/>
          <p:nvPr/>
        </p:nvSpPr>
        <p:spPr bwMode="auto">
          <a:xfrm>
            <a:off x="4932004"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7" name="角丸四角形 46"/>
          <p:cNvSpPr/>
          <p:nvPr/>
        </p:nvSpPr>
        <p:spPr bwMode="auto">
          <a:xfrm>
            <a:off x="3491988" y="3699003"/>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8" name="角丸四角形 47"/>
          <p:cNvSpPr/>
          <p:nvPr/>
        </p:nvSpPr>
        <p:spPr bwMode="auto">
          <a:xfrm>
            <a:off x="2051972" y="3699003"/>
            <a:ext cx="720008" cy="360004"/>
          </a:xfrm>
          <a:prstGeom prst="roundRect">
            <a:avLst/>
          </a:prstGeom>
          <a:ln>
            <a:headEnd/>
            <a:tailEnd type="triangle" w="sm" len="med"/>
          </a:ln>
        </p:spPr>
        <p:style>
          <a:lnRef idx="3">
            <a:schemeClr val="lt1"/>
          </a:lnRef>
          <a:fillRef idx="1">
            <a:schemeClr val="accent2"/>
          </a:fillRef>
          <a:effectRef idx="1">
            <a:schemeClr val="accent2"/>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5" name="角丸四角形吹き出し 44"/>
          <p:cNvSpPr/>
          <p:nvPr/>
        </p:nvSpPr>
        <p:spPr bwMode="auto">
          <a:xfrm>
            <a:off x="2051972" y="2168986"/>
            <a:ext cx="2700030"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レジスタに書かれるまで</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他のスレッド流すで</a:t>
            </a:r>
            <a:endParaRPr kumimoji="1" lang="en-US" altLang="ja-JP" dirty="0">
              <a:solidFill>
                <a:schemeClr val="tx1">
                  <a:lumMod val="65000"/>
                  <a:lumOff val="35000"/>
                </a:schemeClr>
              </a:solidFill>
              <a:latin typeface="Arial Narrow" panose="020B0606020202030204" pitchFamily="34" charset="0"/>
            </a:endParaRPr>
          </a:p>
        </p:txBody>
      </p:sp>
    </p:spTree>
    <p:extLst>
      <p:ext uri="{BB962C8B-B14F-4D97-AF65-F5344CB8AC3E}">
        <p14:creationId xmlns:p14="http://schemas.microsoft.com/office/powerpoint/2010/main" val="60875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GPU </a:t>
            </a:r>
            <a:r>
              <a:rPr kumimoji="1" lang="ja-JP" altLang="en-US" dirty="0"/>
              <a:t>のアーキテクチャ</a:t>
            </a:r>
            <a:r>
              <a:rPr lang="ja-JP" altLang="en-US" dirty="0"/>
              <a:t>の</a:t>
            </a:r>
            <a:r>
              <a:rPr kumimoji="1"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下記の性質を利用</a:t>
            </a:r>
            <a:endParaRPr lang="en-US" altLang="ja-JP" dirty="0"/>
          </a:p>
          <a:p>
            <a:pPr marL="817200" lvl="1" indent="-457200">
              <a:buFont typeface="+mj-lt"/>
              <a:buAutoNum type="arabicPeriod"/>
            </a:pPr>
            <a:r>
              <a:rPr lang="ja-JP" altLang="en-US" dirty="0"/>
              <a:t>並列に動作する大量のスレッドがある</a:t>
            </a:r>
            <a:endParaRPr lang="en-US" altLang="ja-JP" dirty="0"/>
          </a:p>
          <a:p>
            <a:pPr marL="817200" lvl="1" indent="-457200">
              <a:buFont typeface="+mj-lt"/>
              <a:buAutoNum type="arabicPeriod"/>
            </a:pPr>
            <a:r>
              <a:rPr lang="ja-JP" altLang="en-US" dirty="0"/>
              <a:t>各スレッドは基本的に同じことをしている</a:t>
            </a:r>
            <a:endParaRPr lang="en-US" altLang="ja-JP" dirty="0"/>
          </a:p>
          <a:p>
            <a:r>
              <a:rPr lang="ja-JP" altLang="en-US" dirty="0"/>
              <a:t>演算器以外の回路を削減</a:t>
            </a:r>
            <a:endParaRPr lang="en-US" altLang="ja-JP" dirty="0"/>
          </a:p>
          <a:p>
            <a:pPr lvl="1"/>
            <a:r>
              <a:rPr kumimoji="1" lang="ja-JP" altLang="en-US" dirty="0"/>
              <a:t>制御部を共有してハード量当たりの性能を向上</a:t>
            </a:r>
            <a:endParaRPr kumimoji="1" lang="en-US" altLang="ja-JP" dirty="0"/>
          </a:p>
          <a:p>
            <a:pPr lvl="1"/>
            <a:r>
              <a:rPr lang="ja-JP" altLang="en-US" dirty="0"/>
              <a:t>バックエッジは全部マルチスレッドで対処</a:t>
            </a:r>
            <a:endParaRPr lang="en-US" altLang="ja-JP" dirty="0"/>
          </a:p>
          <a:p>
            <a:pPr lvl="2"/>
            <a:r>
              <a:rPr lang="ja-JP" altLang="en-US" dirty="0"/>
              <a:t>依存関係やキャッシュ・ミスで実行できない場合も，</a:t>
            </a:r>
            <a:br>
              <a:rPr lang="en-US" altLang="ja-JP" dirty="0"/>
            </a:br>
            <a:r>
              <a:rPr lang="ja-JP" altLang="en-US" dirty="0"/>
              <a:t>他のスレッドの実行ですます</a:t>
            </a:r>
            <a:endParaRPr kumimoji="1" lang="en-US" altLang="ja-JP" dirty="0"/>
          </a:p>
        </p:txBody>
      </p:sp>
    </p:spTree>
    <p:extLst>
      <p:ext uri="{BB962C8B-B14F-4D97-AF65-F5344CB8AC3E}">
        <p14:creationId xmlns:p14="http://schemas.microsoft.com/office/powerpoint/2010/main" val="1493826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solidFill>
                  <a:schemeClr val="accent5"/>
                </a:solidFill>
              </a:rPr>
              <a:t>アクセラレータは何故速いのか（概略）</a:t>
            </a:r>
            <a:endParaRPr lang="en-US" altLang="ja-JP" dirty="0">
              <a:solidFill>
                <a:schemeClr val="accent5"/>
              </a:solidFill>
            </a:endParaRPr>
          </a:p>
        </p:txBody>
      </p:sp>
    </p:spTree>
    <p:extLst>
      <p:ext uri="{BB962C8B-B14F-4D97-AF65-F5344CB8AC3E}">
        <p14:creationId xmlns:p14="http://schemas.microsoft.com/office/powerpoint/2010/main" val="1549995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アクセラレータや </a:t>
            </a:r>
            <a:r>
              <a:rPr kumimoji="1" lang="en-US" altLang="ja-JP" dirty="0"/>
              <a:t>GPU </a:t>
            </a:r>
            <a:r>
              <a:rPr kumimoji="1" lang="ja-JP" altLang="en-US" dirty="0"/>
              <a:t>は何故 </a:t>
            </a:r>
            <a:r>
              <a:rPr kumimoji="1" lang="en-US" altLang="ja-JP" dirty="0"/>
              <a:t>CPU </a:t>
            </a:r>
            <a:r>
              <a:rPr kumimoji="1" lang="ja-JP" altLang="en-US" dirty="0"/>
              <a:t>より速いのか？</a:t>
            </a:r>
          </a:p>
        </p:txBody>
      </p:sp>
      <p:sp>
        <p:nvSpPr>
          <p:cNvPr id="3" name="テキスト プレースホルダー 2"/>
          <p:cNvSpPr>
            <a:spLocks noGrp="1"/>
          </p:cNvSpPr>
          <p:nvPr>
            <p:ph type="body" sz="quarter" idx="10"/>
          </p:nvPr>
        </p:nvSpPr>
        <p:spPr/>
        <p:txBody>
          <a:bodyPr/>
          <a:lstStyle/>
          <a:p>
            <a:r>
              <a:rPr kumimoji="1" lang="ja-JP" altLang="en-US" dirty="0"/>
              <a:t>アクセラレータ</a:t>
            </a:r>
            <a:endParaRPr kumimoji="1" lang="en-US" altLang="ja-JP" dirty="0"/>
          </a:p>
          <a:p>
            <a:pPr lvl="1"/>
            <a:r>
              <a:rPr kumimoji="1" lang="ja-JP" altLang="en-US" dirty="0"/>
              <a:t>特定の問題に特化したハードウェア</a:t>
            </a:r>
            <a:endParaRPr kumimoji="1" lang="en-US" altLang="ja-JP" dirty="0"/>
          </a:p>
          <a:p>
            <a:r>
              <a:rPr kumimoji="1" lang="ja-JP" altLang="en-US" dirty="0"/>
              <a:t>演算器そのものは一緒</a:t>
            </a:r>
            <a:endParaRPr kumimoji="1" lang="en-US" altLang="ja-JP" dirty="0"/>
          </a:p>
          <a:p>
            <a:pPr lvl="1"/>
            <a:r>
              <a:rPr kumimoji="1" lang="ja-JP" altLang="en-US" dirty="0"/>
              <a:t>加算器や乗算器などはどのアーキテクチャでも共通</a:t>
            </a:r>
            <a:endParaRPr kumimoji="1" lang="en-US" altLang="ja-JP" dirty="0"/>
          </a:p>
          <a:p>
            <a:r>
              <a:rPr kumimoji="1" lang="ja-JP" altLang="en-US" dirty="0"/>
              <a:t>制御部やデータのやりとりをいかに減らすかにより決まる</a:t>
            </a:r>
            <a:endParaRPr kumimoji="1" lang="en-US" altLang="ja-JP" dirty="0"/>
          </a:p>
          <a:p>
            <a:pPr lvl="1"/>
            <a:r>
              <a:rPr kumimoji="1" lang="ja-JP" altLang="en-US" dirty="0"/>
              <a:t>対象のプログラムの性質に特化することで，機能を削っても性能が落ちないようにする</a:t>
            </a:r>
            <a:endParaRPr kumimoji="1" lang="en-US" altLang="ja-JP" dirty="0"/>
          </a:p>
          <a:p>
            <a:pPr lvl="1"/>
            <a:r>
              <a:rPr kumimoji="1" lang="ja-JP" altLang="en-US" dirty="0"/>
              <a:t>減らした分だけよりたくさん演算器がつめる</a:t>
            </a:r>
            <a:endParaRPr kumimoji="1" lang="en-US" altLang="ja-JP" dirty="0"/>
          </a:p>
        </p:txBody>
      </p:sp>
    </p:spTree>
    <p:extLst>
      <p:ext uri="{BB962C8B-B14F-4D97-AF65-F5344CB8AC3E}">
        <p14:creationId xmlns:p14="http://schemas.microsoft.com/office/powerpoint/2010/main" val="2227625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行列積アクセラレータの場合</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341953" y="1358977"/>
                <a:ext cx="8280092" cy="2070023"/>
              </a:xfrm>
            </p:spPr>
            <p:txBody>
              <a:bodyPr/>
              <a:lstStyle/>
              <a:p>
                <a:r>
                  <a:rPr kumimoji="1" lang="ja-JP" altLang="en-US" dirty="0"/>
                  <a:t>行列積では </a:t>
                </a:r>
                <a:r>
                  <a:rPr kumimoji="1" lang="en-US" altLang="ja-JP" dirty="0"/>
                  <a:t>GPU </a:t>
                </a:r>
                <a:r>
                  <a:rPr kumimoji="1" lang="ja-JP" altLang="en-US" dirty="0"/>
                  <a:t>はまだ無駄がある</a:t>
                </a:r>
                <a:endParaRPr kumimoji="1" lang="en-US" altLang="ja-JP" dirty="0"/>
              </a:p>
              <a:p>
                <a:pPr lvl="1"/>
                <a:r>
                  <a:rPr kumimoji="1" lang="ja-JP" altLang="en-US" dirty="0"/>
                  <a:t>演算</a:t>
                </a:r>
                <a:r>
                  <a:rPr kumimoji="1" lang="en-US" altLang="ja-JP" dirty="0"/>
                  <a:t>1</a:t>
                </a:r>
                <a:r>
                  <a:rPr kumimoji="1" lang="ja-JP" altLang="en-US" dirty="0"/>
                  <a:t>回ごとに命令を読んだり，レジスタ・ファイルにアクセス</a:t>
                </a:r>
                <a:endParaRPr kumimoji="1" lang="en-US" altLang="ja-JP" dirty="0"/>
              </a:p>
              <a:p>
                <a:r>
                  <a:rPr kumimoji="1" lang="ja-JP" altLang="en-US" dirty="0"/>
                  <a:t>演算器を直接繋いでそこにデータを流せば良い</a:t>
                </a:r>
                <a:endParaRPr kumimoji="1" lang="en-US" altLang="ja-JP" dirty="0"/>
              </a:p>
              <a:p>
                <a:pPr lvl="1"/>
                <a:r>
                  <a:rPr kumimoji="1" lang="ja-JP" altLang="en-US" dirty="0"/>
                  <a:t>行列積は入力データ数と比べて演算数が多い</a:t>
                </a:r>
                <a:endParaRPr kumimoji="1" lang="en-US" altLang="ja-JP" dirty="0"/>
              </a:p>
              <a:p>
                <a:pPr lvl="2"/>
                <a:r>
                  <a:rPr lang="en-US" altLang="ja-JP" dirty="0"/>
                  <a:t>O(</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𝑁</m:t>
                        </m:r>
                      </m:e>
                      <m:sup>
                        <m:r>
                          <a:rPr lang="en-US" altLang="ja-JP" i="1" dirty="0" smtClean="0">
                            <a:latin typeface="Cambria Math" panose="02040503050406030204" pitchFamily="18" charset="0"/>
                          </a:rPr>
                          <m:t>2</m:t>
                        </m:r>
                      </m:sup>
                    </m:sSup>
                  </m:oMath>
                </a14:m>
                <a:r>
                  <a:rPr lang="en-US" altLang="ja-JP" dirty="0"/>
                  <a:t>) vs. O(</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𝑁</m:t>
                        </m:r>
                      </m:e>
                      <m:sup>
                        <m:r>
                          <a:rPr lang="en-US" altLang="ja-JP" i="1" dirty="0" smtClean="0">
                            <a:latin typeface="Cambria Math" panose="02040503050406030204" pitchFamily="18" charset="0"/>
                          </a:rPr>
                          <m:t>3</m:t>
                        </m:r>
                      </m:sup>
                    </m:sSup>
                  </m:oMath>
                </a14:m>
                <a:r>
                  <a:rPr lang="en-US" altLang="ja-JP" dirty="0"/>
                  <a:t>)</a:t>
                </a:r>
                <a:endParaRPr kumimoji="1" lang="en-US" altLang="ja-JP" dirty="0"/>
              </a:p>
              <a:p>
                <a:pPr lvl="1"/>
                <a:r>
                  <a:rPr lang="en-US" altLang="ja-JP" dirty="0"/>
                  <a:t>Google</a:t>
                </a:r>
                <a:r>
                  <a:rPr lang="ja-JP" altLang="en-US" dirty="0"/>
                  <a:t> </a:t>
                </a:r>
                <a:r>
                  <a:rPr lang="en-US" altLang="ja-JP" dirty="0"/>
                  <a:t>TPU </a:t>
                </a:r>
                <a:r>
                  <a:rPr lang="ja-JP" altLang="en-US" dirty="0"/>
                  <a:t>や </a:t>
                </a:r>
                <a:r>
                  <a:rPr lang="en-US" altLang="ja-JP" dirty="0"/>
                  <a:t>NVIDIA Tensor Core </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341953" y="1358977"/>
                <a:ext cx="8280092" cy="2070023"/>
              </a:xfrm>
              <a:blipFill>
                <a:blip r:embed="rId2"/>
                <a:stretch>
                  <a:fillRect l="-663" t="-19118" b="-24706"/>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2BC5C320-797C-4291-F33F-C23F57C4D0B5}"/>
              </a:ext>
            </a:extLst>
          </p:cNvPr>
          <p:cNvSpPr/>
          <p:nvPr/>
        </p:nvSpPr>
        <p:spPr bwMode="auto">
          <a:xfrm>
            <a:off x="2231974" y="477901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EEE94178-1E21-EEC4-C77B-7DAE81ED064D}"/>
              </a:ext>
            </a:extLst>
          </p:cNvPr>
          <p:cNvCxnSpPr>
            <a:cxnSpLocks/>
          </p:cNvCxnSpPr>
          <p:nvPr/>
        </p:nvCxnSpPr>
        <p:spPr bwMode="auto">
          <a:xfrm>
            <a:off x="2591978" y="458114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3F5C8B6E-BD76-B8DB-E30B-46CE2658C91D}"/>
              </a:ext>
            </a:extLst>
          </p:cNvPr>
          <p:cNvSpPr/>
          <p:nvPr/>
        </p:nvSpPr>
        <p:spPr bwMode="auto">
          <a:xfrm>
            <a:off x="2411976" y="423900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CF1920A7-91E5-9D34-52D9-8F75C5599DAC}"/>
              </a:ext>
            </a:extLst>
          </p:cNvPr>
          <p:cNvSpPr>
            <a:spLocks noChangeArrowheads="1"/>
          </p:cNvSpPr>
          <p:nvPr/>
        </p:nvSpPr>
        <p:spPr bwMode="auto">
          <a:xfrm flipH="1">
            <a:off x="971960"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1C4B1BFA-01F0-A43E-0B4F-306D0AAFE3B6}"/>
              </a:ext>
            </a:extLst>
          </p:cNvPr>
          <p:cNvCxnSpPr>
            <a:cxnSpLocks/>
          </p:cNvCxnSpPr>
          <p:nvPr/>
        </p:nvCxnSpPr>
        <p:spPr bwMode="auto">
          <a:xfrm>
            <a:off x="2591978" y="513901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0DC30D8B-4BE2-466B-1268-6513A97E3BED}"/>
              </a:ext>
            </a:extLst>
          </p:cNvPr>
          <p:cNvSpPr>
            <a:spLocks/>
          </p:cNvSpPr>
          <p:nvPr/>
        </p:nvSpPr>
        <p:spPr bwMode="auto">
          <a:xfrm rot="5400000">
            <a:off x="1781968" y="4869016"/>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58C0F31F-0DFE-B232-1554-83D9ED1DC1D8}"/>
              </a:ext>
            </a:extLst>
          </p:cNvPr>
          <p:cNvSpPr>
            <a:spLocks noChangeArrowheads="1"/>
          </p:cNvSpPr>
          <p:nvPr/>
        </p:nvSpPr>
        <p:spPr bwMode="auto">
          <a:xfrm flipH="1">
            <a:off x="1781969"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C3931541-0C5C-41B9-4C80-631C4A297F3B}"/>
              </a:ext>
            </a:extLst>
          </p:cNvPr>
          <p:cNvSpPr>
            <a:spLocks noChangeArrowheads="1"/>
          </p:cNvSpPr>
          <p:nvPr/>
        </p:nvSpPr>
        <p:spPr bwMode="auto">
          <a:xfrm flipH="1">
            <a:off x="2591978"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63783DF0-4099-5B8C-72B5-F01F7C7F38EF}"/>
              </a:ext>
            </a:extLst>
          </p:cNvPr>
          <p:cNvSpPr>
            <a:spLocks noChangeArrowheads="1"/>
          </p:cNvSpPr>
          <p:nvPr/>
        </p:nvSpPr>
        <p:spPr bwMode="auto">
          <a:xfrm flipH="1">
            <a:off x="3401987"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5AE75DF7-B0C1-DE55-D46C-F55DAB752D34}"/>
              </a:ext>
            </a:extLst>
          </p:cNvPr>
          <p:cNvSpPr>
            <a:spLocks/>
          </p:cNvSpPr>
          <p:nvPr/>
        </p:nvSpPr>
        <p:spPr bwMode="auto">
          <a:xfrm rot="5400000">
            <a:off x="2186975" y="5274020"/>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B97CB32F-41AC-B2DC-B37D-265968F598BA}"/>
              </a:ext>
            </a:extLst>
          </p:cNvPr>
          <p:cNvSpPr>
            <a:spLocks/>
          </p:cNvSpPr>
          <p:nvPr/>
        </p:nvSpPr>
        <p:spPr bwMode="auto">
          <a:xfrm rot="5400000" flipV="1">
            <a:off x="2591981" y="5139018"/>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4025A632-C802-CC5B-4B99-8C6675024B58}"/>
              </a:ext>
            </a:extLst>
          </p:cNvPr>
          <p:cNvSpPr>
            <a:spLocks/>
          </p:cNvSpPr>
          <p:nvPr/>
        </p:nvSpPr>
        <p:spPr bwMode="auto">
          <a:xfrm rot="5400000" flipV="1">
            <a:off x="3221986" y="4959017"/>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正方形/長方形 16">
            <a:extLst>
              <a:ext uri="{FF2B5EF4-FFF2-40B4-BE49-F238E27FC236}">
                <a16:creationId xmlns:a16="http://schemas.microsoft.com/office/drawing/2014/main" id="{2210F316-81FC-623F-E957-28D92AE2BD7A}"/>
              </a:ext>
            </a:extLst>
          </p:cNvPr>
          <p:cNvSpPr/>
          <p:nvPr/>
        </p:nvSpPr>
        <p:spPr bwMode="auto">
          <a:xfrm>
            <a:off x="971960"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8" name="正方形/長方形 17">
            <a:extLst>
              <a:ext uri="{FF2B5EF4-FFF2-40B4-BE49-F238E27FC236}">
                <a16:creationId xmlns:a16="http://schemas.microsoft.com/office/drawing/2014/main" id="{64719BEE-AC76-EE93-A0B2-8D4A1B3F70BF}"/>
              </a:ext>
            </a:extLst>
          </p:cNvPr>
          <p:cNvSpPr/>
          <p:nvPr/>
        </p:nvSpPr>
        <p:spPr bwMode="auto">
          <a:xfrm>
            <a:off x="1781969"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9" name="正方形/長方形 18">
            <a:extLst>
              <a:ext uri="{FF2B5EF4-FFF2-40B4-BE49-F238E27FC236}">
                <a16:creationId xmlns:a16="http://schemas.microsoft.com/office/drawing/2014/main" id="{D6563A02-BF90-1FCC-269C-01277FF069AB}"/>
              </a:ext>
            </a:extLst>
          </p:cNvPr>
          <p:cNvSpPr/>
          <p:nvPr/>
        </p:nvSpPr>
        <p:spPr bwMode="auto">
          <a:xfrm>
            <a:off x="2591978"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20" name="正方形/長方形 19">
            <a:extLst>
              <a:ext uri="{FF2B5EF4-FFF2-40B4-BE49-F238E27FC236}">
                <a16:creationId xmlns:a16="http://schemas.microsoft.com/office/drawing/2014/main" id="{B3FA0C65-7953-8E9A-7DAA-7E45F41D28BB}"/>
              </a:ext>
            </a:extLst>
          </p:cNvPr>
          <p:cNvSpPr/>
          <p:nvPr/>
        </p:nvSpPr>
        <p:spPr bwMode="auto">
          <a:xfrm>
            <a:off x="3401987"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21" name="直線矢印コネクタ 20">
            <a:extLst>
              <a:ext uri="{FF2B5EF4-FFF2-40B4-BE49-F238E27FC236}">
                <a16:creationId xmlns:a16="http://schemas.microsoft.com/office/drawing/2014/main" id="{2441921D-3790-48A5-3DA4-DEB53BE633B1}"/>
              </a:ext>
            </a:extLst>
          </p:cNvPr>
          <p:cNvCxnSpPr>
            <a:cxnSpLocks/>
            <a:stCxn id="17" idx="2"/>
          </p:cNvCxnSpPr>
          <p:nvPr/>
        </p:nvCxnSpPr>
        <p:spPr bwMode="auto">
          <a:xfrm>
            <a:off x="1331964"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2" name="直線矢印コネクタ 21">
            <a:extLst>
              <a:ext uri="{FF2B5EF4-FFF2-40B4-BE49-F238E27FC236}">
                <a16:creationId xmlns:a16="http://schemas.microsoft.com/office/drawing/2014/main" id="{5BC2A1B6-30F8-73F9-B1D2-B3A03E94A0E6}"/>
              </a:ext>
            </a:extLst>
          </p:cNvPr>
          <p:cNvCxnSpPr>
            <a:cxnSpLocks/>
          </p:cNvCxnSpPr>
          <p:nvPr/>
        </p:nvCxnSpPr>
        <p:spPr bwMode="auto">
          <a:xfrm>
            <a:off x="2141973"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3" name="直線矢印コネクタ 22">
            <a:extLst>
              <a:ext uri="{FF2B5EF4-FFF2-40B4-BE49-F238E27FC236}">
                <a16:creationId xmlns:a16="http://schemas.microsoft.com/office/drawing/2014/main" id="{FD84830C-2CBB-1991-876E-587D71824F88}"/>
              </a:ext>
            </a:extLst>
          </p:cNvPr>
          <p:cNvCxnSpPr>
            <a:cxnSpLocks/>
          </p:cNvCxnSpPr>
          <p:nvPr/>
        </p:nvCxnSpPr>
        <p:spPr bwMode="auto">
          <a:xfrm>
            <a:off x="2951982"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4" name="直線矢印コネクタ 23">
            <a:extLst>
              <a:ext uri="{FF2B5EF4-FFF2-40B4-BE49-F238E27FC236}">
                <a16:creationId xmlns:a16="http://schemas.microsoft.com/office/drawing/2014/main" id="{650FE237-C593-41BC-155E-B77FE53FAEBB}"/>
              </a:ext>
            </a:extLst>
          </p:cNvPr>
          <p:cNvCxnSpPr>
            <a:cxnSpLocks/>
          </p:cNvCxnSpPr>
          <p:nvPr/>
        </p:nvCxnSpPr>
        <p:spPr bwMode="auto">
          <a:xfrm>
            <a:off x="3761991"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F7B4C360-4B53-BDF3-45C3-F8A55D9E847E}"/>
              </a:ext>
            </a:extLst>
          </p:cNvPr>
          <p:cNvSpPr/>
          <p:nvPr/>
        </p:nvSpPr>
        <p:spPr bwMode="auto">
          <a:xfrm>
            <a:off x="6642023" y="333899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6" name="直線矢印コネクタ 25">
            <a:extLst>
              <a:ext uri="{FF2B5EF4-FFF2-40B4-BE49-F238E27FC236}">
                <a16:creationId xmlns:a16="http://schemas.microsoft.com/office/drawing/2014/main" id="{6723110B-D5A9-F5A2-2F69-FAF3578F125E}"/>
              </a:ext>
            </a:extLst>
          </p:cNvPr>
          <p:cNvCxnSpPr>
            <a:cxnSpLocks/>
          </p:cNvCxnSpPr>
          <p:nvPr/>
        </p:nvCxnSpPr>
        <p:spPr bwMode="auto">
          <a:xfrm>
            <a:off x="7002027" y="314112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7" name="正方形/長方形 26">
            <a:extLst>
              <a:ext uri="{FF2B5EF4-FFF2-40B4-BE49-F238E27FC236}">
                <a16:creationId xmlns:a16="http://schemas.microsoft.com/office/drawing/2014/main" id="{4A066FAA-797C-694D-A997-23920318E954}"/>
              </a:ext>
            </a:extLst>
          </p:cNvPr>
          <p:cNvSpPr/>
          <p:nvPr/>
        </p:nvSpPr>
        <p:spPr bwMode="auto">
          <a:xfrm>
            <a:off x="6822025" y="279899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28" name="フリーフォーム 10">
            <a:extLst>
              <a:ext uri="{FF2B5EF4-FFF2-40B4-BE49-F238E27FC236}">
                <a16:creationId xmlns:a16="http://schemas.microsoft.com/office/drawing/2014/main" id="{43DFE303-4027-BDC6-4830-E17250241FDE}"/>
              </a:ext>
            </a:extLst>
          </p:cNvPr>
          <p:cNvSpPr>
            <a:spLocks noChangeArrowheads="1"/>
          </p:cNvSpPr>
          <p:nvPr/>
        </p:nvSpPr>
        <p:spPr bwMode="auto">
          <a:xfrm flipH="1">
            <a:off x="5382009"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29" name="直線矢印コネクタ 28">
            <a:extLst>
              <a:ext uri="{FF2B5EF4-FFF2-40B4-BE49-F238E27FC236}">
                <a16:creationId xmlns:a16="http://schemas.microsoft.com/office/drawing/2014/main" id="{2794A3D0-E0D5-4E01-49F9-966FC7492676}"/>
              </a:ext>
            </a:extLst>
          </p:cNvPr>
          <p:cNvCxnSpPr>
            <a:cxnSpLocks/>
          </p:cNvCxnSpPr>
          <p:nvPr/>
        </p:nvCxnSpPr>
        <p:spPr bwMode="auto">
          <a:xfrm>
            <a:off x="7002027" y="369900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0" name="Freeform 10">
            <a:extLst>
              <a:ext uri="{FF2B5EF4-FFF2-40B4-BE49-F238E27FC236}">
                <a16:creationId xmlns:a16="http://schemas.microsoft.com/office/drawing/2014/main" id="{1BF7E9E7-CC9B-B07F-C3F4-65DB30EF9454}"/>
              </a:ext>
            </a:extLst>
          </p:cNvPr>
          <p:cNvSpPr>
            <a:spLocks/>
          </p:cNvSpPr>
          <p:nvPr/>
        </p:nvSpPr>
        <p:spPr bwMode="auto">
          <a:xfrm rot="5400000">
            <a:off x="6192017" y="342900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1" name="フリーフォーム 10">
            <a:extLst>
              <a:ext uri="{FF2B5EF4-FFF2-40B4-BE49-F238E27FC236}">
                <a16:creationId xmlns:a16="http://schemas.microsoft.com/office/drawing/2014/main" id="{64B8BF1F-AEF7-EC25-7DE0-811C8CCE5295}"/>
              </a:ext>
            </a:extLst>
          </p:cNvPr>
          <p:cNvSpPr>
            <a:spLocks noChangeArrowheads="1"/>
          </p:cNvSpPr>
          <p:nvPr/>
        </p:nvSpPr>
        <p:spPr bwMode="auto">
          <a:xfrm flipH="1">
            <a:off x="6192018"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2" name="フリーフォーム 10">
            <a:extLst>
              <a:ext uri="{FF2B5EF4-FFF2-40B4-BE49-F238E27FC236}">
                <a16:creationId xmlns:a16="http://schemas.microsoft.com/office/drawing/2014/main" id="{71C405B2-8635-56BE-4C29-AB81CDB628FE}"/>
              </a:ext>
            </a:extLst>
          </p:cNvPr>
          <p:cNvSpPr>
            <a:spLocks noChangeArrowheads="1"/>
          </p:cNvSpPr>
          <p:nvPr/>
        </p:nvSpPr>
        <p:spPr bwMode="auto">
          <a:xfrm flipH="1">
            <a:off x="7002027"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3" name="フリーフォーム 10">
            <a:extLst>
              <a:ext uri="{FF2B5EF4-FFF2-40B4-BE49-F238E27FC236}">
                <a16:creationId xmlns:a16="http://schemas.microsoft.com/office/drawing/2014/main" id="{83FC0E1B-3489-3DDD-BCC1-7CFA85C6D592}"/>
              </a:ext>
            </a:extLst>
          </p:cNvPr>
          <p:cNvSpPr>
            <a:spLocks noChangeArrowheads="1"/>
          </p:cNvSpPr>
          <p:nvPr/>
        </p:nvSpPr>
        <p:spPr bwMode="auto">
          <a:xfrm flipH="1">
            <a:off x="7812036"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4" name="Freeform 10">
            <a:extLst>
              <a:ext uri="{FF2B5EF4-FFF2-40B4-BE49-F238E27FC236}">
                <a16:creationId xmlns:a16="http://schemas.microsoft.com/office/drawing/2014/main" id="{2BABA399-126F-FA0C-488B-A955607F9EDE}"/>
              </a:ext>
            </a:extLst>
          </p:cNvPr>
          <p:cNvSpPr>
            <a:spLocks/>
          </p:cNvSpPr>
          <p:nvPr/>
        </p:nvSpPr>
        <p:spPr bwMode="auto">
          <a:xfrm rot="5400000">
            <a:off x="6597024" y="383400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5" name="Freeform 10">
            <a:extLst>
              <a:ext uri="{FF2B5EF4-FFF2-40B4-BE49-F238E27FC236}">
                <a16:creationId xmlns:a16="http://schemas.microsoft.com/office/drawing/2014/main" id="{C048C689-E232-80F2-B8BB-74B86C7B0894}"/>
              </a:ext>
            </a:extLst>
          </p:cNvPr>
          <p:cNvSpPr>
            <a:spLocks/>
          </p:cNvSpPr>
          <p:nvPr/>
        </p:nvSpPr>
        <p:spPr bwMode="auto">
          <a:xfrm rot="5400000" flipV="1">
            <a:off x="7002030" y="3699002"/>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6" name="Freeform 10">
            <a:extLst>
              <a:ext uri="{FF2B5EF4-FFF2-40B4-BE49-F238E27FC236}">
                <a16:creationId xmlns:a16="http://schemas.microsoft.com/office/drawing/2014/main" id="{693A2972-D0D7-A85D-746D-166EC6DE73CB}"/>
              </a:ext>
            </a:extLst>
          </p:cNvPr>
          <p:cNvSpPr>
            <a:spLocks/>
          </p:cNvSpPr>
          <p:nvPr/>
        </p:nvSpPr>
        <p:spPr bwMode="auto">
          <a:xfrm rot="5400000" flipV="1">
            <a:off x="7632035" y="3519001"/>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7" name="正方形/長方形 36">
            <a:extLst>
              <a:ext uri="{FF2B5EF4-FFF2-40B4-BE49-F238E27FC236}">
                <a16:creationId xmlns:a16="http://schemas.microsoft.com/office/drawing/2014/main" id="{9BDC5D77-96F8-F8C4-8B5E-014692A721F3}"/>
              </a:ext>
            </a:extLst>
          </p:cNvPr>
          <p:cNvSpPr/>
          <p:nvPr/>
        </p:nvSpPr>
        <p:spPr bwMode="auto">
          <a:xfrm>
            <a:off x="5382009"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38" name="正方形/長方形 37">
            <a:extLst>
              <a:ext uri="{FF2B5EF4-FFF2-40B4-BE49-F238E27FC236}">
                <a16:creationId xmlns:a16="http://schemas.microsoft.com/office/drawing/2014/main" id="{DA4D1FF4-2EA7-6DA3-1BE1-79C353361431}"/>
              </a:ext>
            </a:extLst>
          </p:cNvPr>
          <p:cNvSpPr/>
          <p:nvPr/>
        </p:nvSpPr>
        <p:spPr bwMode="auto">
          <a:xfrm>
            <a:off x="6192018"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39" name="正方形/長方形 38">
            <a:extLst>
              <a:ext uri="{FF2B5EF4-FFF2-40B4-BE49-F238E27FC236}">
                <a16:creationId xmlns:a16="http://schemas.microsoft.com/office/drawing/2014/main" id="{262E8F87-A148-BE18-D69D-03805CA90DD6}"/>
              </a:ext>
            </a:extLst>
          </p:cNvPr>
          <p:cNvSpPr/>
          <p:nvPr/>
        </p:nvSpPr>
        <p:spPr bwMode="auto">
          <a:xfrm>
            <a:off x="7002027"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40" name="正方形/長方形 39">
            <a:extLst>
              <a:ext uri="{FF2B5EF4-FFF2-40B4-BE49-F238E27FC236}">
                <a16:creationId xmlns:a16="http://schemas.microsoft.com/office/drawing/2014/main" id="{9BC8CE61-BB49-5DFD-5FDC-EC5AE6D115C3}"/>
              </a:ext>
            </a:extLst>
          </p:cNvPr>
          <p:cNvSpPr/>
          <p:nvPr/>
        </p:nvSpPr>
        <p:spPr bwMode="auto">
          <a:xfrm>
            <a:off x="7812036"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41" name="直線矢印コネクタ 40">
            <a:extLst>
              <a:ext uri="{FF2B5EF4-FFF2-40B4-BE49-F238E27FC236}">
                <a16:creationId xmlns:a16="http://schemas.microsoft.com/office/drawing/2014/main" id="{C223C48C-8FDF-F047-1AC6-5E49A02AF945}"/>
              </a:ext>
            </a:extLst>
          </p:cNvPr>
          <p:cNvCxnSpPr>
            <a:cxnSpLocks/>
            <a:stCxn id="37" idx="2"/>
          </p:cNvCxnSpPr>
          <p:nvPr/>
        </p:nvCxnSpPr>
        <p:spPr bwMode="auto">
          <a:xfrm>
            <a:off x="5742013"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2" name="直線矢印コネクタ 41">
            <a:extLst>
              <a:ext uri="{FF2B5EF4-FFF2-40B4-BE49-F238E27FC236}">
                <a16:creationId xmlns:a16="http://schemas.microsoft.com/office/drawing/2014/main" id="{9200CA62-079D-BC2A-E85A-1049BBA1449A}"/>
              </a:ext>
            </a:extLst>
          </p:cNvPr>
          <p:cNvCxnSpPr>
            <a:cxnSpLocks/>
          </p:cNvCxnSpPr>
          <p:nvPr/>
        </p:nvCxnSpPr>
        <p:spPr bwMode="auto">
          <a:xfrm>
            <a:off x="6552022"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3" name="直線矢印コネクタ 42">
            <a:extLst>
              <a:ext uri="{FF2B5EF4-FFF2-40B4-BE49-F238E27FC236}">
                <a16:creationId xmlns:a16="http://schemas.microsoft.com/office/drawing/2014/main" id="{1C0AD095-02B2-6067-6CA1-1C96EB757B55}"/>
              </a:ext>
            </a:extLst>
          </p:cNvPr>
          <p:cNvCxnSpPr>
            <a:cxnSpLocks/>
          </p:cNvCxnSpPr>
          <p:nvPr/>
        </p:nvCxnSpPr>
        <p:spPr bwMode="auto">
          <a:xfrm>
            <a:off x="7362031"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4" name="直線矢印コネクタ 43">
            <a:extLst>
              <a:ext uri="{FF2B5EF4-FFF2-40B4-BE49-F238E27FC236}">
                <a16:creationId xmlns:a16="http://schemas.microsoft.com/office/drawing/2014/main" id="{3C405450-F631-BB30-5DD2-28902E7028E3}"/>
              </a:ext>
            </a:extLst>
          </p:cNvPr>
          <p:cNvCxnSpPr>
            <a:cxnSpLocks/>
          </p:cNvCxnSpPr>
          <p:nvPr/>
        </p:nvCxnSpPr>
        <p:spPr bwMode="auto">
          <a:xfrm>
            <a:off x="8172040"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5" name="フリーフォーム 10">
            <a:extLst>
              <a:ext uri="{FF2B5EF4-FFF2-40B4-BE49-F238E27FC236}">
                <a16:creationId xmlns:a16="http://schemas.microsoft.com/office/drawing/2014/main" id="{07145B16-D387-F1DD-1976-A21C38E20C17}"/>
              </a:ext>
            </a:extLst>
          </p:cNvPr>
          <p:cNvSpPr>
            <a:spLocks noChangeArrowheads="1"/>
          </p:cNvSpPr>
          <p:nvPr/>
        </p:nvSpPr>
        <p:spPr bwMode="auto">
          <a:xfrm flipH="1">
            <a:off x="5382009"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6" name="フリーフォーム 10">
            <a:extLst>
              <a:ext uri="{FF2B5EF4-FFF2-40B4-BE49-F238E27FC236}">
                <a16:creationId xmlns:a16="http://schemas.microsoft.com/office/drawing/2014/main" id="{2A0AD9DF-5873-6249-D2BC-8567B031F263}"/>
              </a:ext>
            </a:extLst>
          </p:cNvPr>
          <p:cNvSpPr>
            <a:spLocks noChangeArrowheads="1"/>
          </p:cNvSpPr>
          <p:nvPr/>
        </p:nvSpPr>
        <p:spPr bwMode="auto">
          <a:xfrm flipH="1">
            <a:off x="6192018"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7" name="フリーフォーム 10">
            <a:extLst>
              <a:ext uri="{FF2B5EF4-FFF2-40B4-BE49-F238E27FC236}">
                <a16:creationId xmlns:a16="http://schemas.microsoft.com/office/drawing/2014/main" id="{EE38E1B6-A9A8-63C5-4071-BEA3B762482A}"/>
              </a:ext>
            </a:extLst>
          </p:cNvPr>
          <p:cNvSpPr>
            <a:spLocks noChangeArrowheads="1"/>
          </p:cNvSpPr>
          <p:nvPr/>
        </p:nvSpPr>
        <p:spPr bwMode="auto">
          <a:xfrm flipH="1">
            <a:off x="7002027"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8" name="フリーフォーム 10">
            <a:extLst>
              <a:ext uri="{FF2B5EF4-FFF2-40B4-BE49-F238E27FC236}">
                <a16:creationId xmlns:a16="http://schemas.microsoft.com/office/drawing/2014/main" id="{D8B6643F-0C65-81E5-3ED0-4DA3B7FD35E8}"/>
              </a:ext>
            </a:extLst>
          </p:cNvPr>
          <p:cNvSpPr>
            <a:spLocks noChangeArrowheads="1"/>
          </p:cNvSpPr>
          <p:nvPr/>
        </p:nvSpPr>
        <p:spPr bwMode="auto">
          <a:xfrm flipH="1">
            <a:off x="7812036"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3" name="フリーフォーム 10">
            <a:extLst>
              <a:ext uri="{FF2B5EF4-FFF2-40B4-BE49-F238E27FC236}">
                <a16:creationId xmlns:a16="http://schemas.microsoft.com/office/drawing/2014/main" id="{D5EBC544-F902-6D4B-A376-6C30E7F6C17C}"/>
              </a:ext>
            </a:extLst>
          </p:cNvPr>
          <p:cNvSpPr>
            <a:spLocks noChangeArrowheads="1"/>
          </p:cNvSpPr>
          <p:nvPr/>
        </p:nvSpPr>
        <p:spPr bwMode="auto">
          <a:xfrm flipH="1">
            <a:off x="5382009"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4" name="フリーフォーム 10">
            <a:extLst>
              <a:ext uri="{FF2B5EF4-FFF2-40B4-BE49-F238E27FC236}">
                <a16:creationId xmlns:a16="http://schemas.microsoft.com/office/drawing/2014/main" id="{0C9DB881-ABEF-B55F-7C76-C0BAC3737D1E}"/>
              </a:ext>
            </a:extLst>
          </p:cNvPr>
          <p:cNvSpPr>
            <a:spLocks noChangeArrowheads="1"/>
          </p:cNvSpPr>
          <p:nvPr/>
        </p:nvSpPr>
        <p:spPr bwMode="auto">
          <a:xfrm flipH="1">
            <a:off x="6192018"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5" name="フリーフォーム 10">
            <a:extLst>
              <a:ext uri="{FF2B5EF4-FFF2-40B4-BE49-F238E27FC236}">
                <a16:creationId xmlns:a16="http://schemas.microsoft.com/office/drawing/2014/main" id="{F7D4A30B-9A89-8E93-2391-921F47374CF9}"/>
              </a:ext>
            </a:extLst>
          </p:cNvPr>
          <p:cNvSpPr>
            <a:spLocks noChangeArrowheads="1"/>
          </p:cNvSpPr>
          <p:nvPr/>
        </p:nvSpPr>
        <p:spPr bwMode="auto">
          <a:xfrm flipH="1">
            <a:off x="7002027"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6" name="フリーフォーム 10">
            <a:extLst>
              <a:ext uri="{FF2B5EF4-FFF2-40B4-BE49-F238E27FC236}">
                <a16:creationId xmlns:a16="http://schemas.microsoft.com/office/drawing/2014/main" id="{4FA68597-8820-6C4F-2326-EC38C6F5FC43}"/>
              </a:ext>
            </a:extLst>
          </p:cNvPr>
          <p:cNvSpPr>
            <a:spLocks noChangeArrowheads="1"/>
          </p:cNvSpPr>
          <p:nvPr/>
        </p:nvSpPr>
        <p:spPr bwMode="auto">
          <a:xfrm flipH="1">
            <a:off x="7812036"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61" name="直線矢印コネクタ 60">
            <a:extLst>
              <a:ext uri="{FF2B5EF4-FFF2-40B4-BE49-F238E27FC236}">
                <a16:creationId xmlns:a16="http://schemas.microsoft.com/office/drawing/2014/main" id="{1B5C0FD2-432B-FB50-333F-14CE4DF4E740}"/>
              </a:ext>
            </a:extLst>
          </p:cNvPr>
          <p:cNvCxnSpPr>
            <a:cxnSpLocks/>
          </p:cNvCxnSpPr>
          <p:nvPr/>
        </p:nvCxnSpPr>
        <p:spPr bwMode="auto">
          <a:xfrm>
            <a:off x="5742013"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2" name="直線矢印コネクタ 61">
            <a:extLst>
              <a:ext uri="{FF2B5EF4-FFF2-40B4-BE49-F238E27FC236}">
                <a16:creationId xmlns:a16="http://schemas.microsoft.com/office/drawing/2014/main" id="{DEE984A7-ECA1-01AB-EFA4-67A05A6DF422}"/>
              </a:ext>
            </a:extLst>
          </p:cNvPr>
          <p:cNvCxnSpPr>
            <a:cxnSpLocks/>
          </p:cNvCxnSpPr>
          <p:nvPr/>
        </p:nvCxnSpPr>
        <p:spPr bwMode="auto">
          <a:xfrm>
            <a:off x="6552022"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3" name="直線矢印コネクタ 62">
            <a:extLst>
              <a:ext uri="{FF2B5EF4-FFF2-40B4-BE49-F238E27FC236}">
                <a16:creationId xmlns:a16="http://schemas.microsoft.com/office/drawing/2014/main" id="{30C41326-579C-18DC-7B55-E143EBFDDF4A}"/>
              </a:ext>
            </a:extLst>
          </p:cNvPr>
          <p:cNvCxnSpPr>
            <a:cxnSpLocks/>
          </p:cNvCxnSpPr>
          <p:nvPr/>
        </p:nvCxnSpPr>
        <p:spPr bwMode="auto">
          <a:xfrm>
            <a:off x="7362031"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4" name="直線矢印コネクタ 63">
            <a:extLst>
              <a:ext uri="{FF2B5EF4-FFF2-40B4-BE49-F238E27FC236}">
                <a16:creationId xmlns:a16="http://schemas.microsoft.com/office/drawing/2014/main" id="{276571B5-09DF-A4C0-EC30-5CECA53A20A5}"/>
              </a:ext>
            </a:extLst>
          </p:cNvPr>
          <p:cNvCxnSpPr>
            <a:cxnSpLocks/>
          </p:cNvCxnSpPr>
          <p:nvPr/>
        </p:nvCxnSpPr>
        <p:spPr bwMode="auto">
          <a:xfrm>
            <a:off x="8172040"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5" name="直線矢印コネクタ 64">
            <a:extLst>
              <a:ext uri="{FF2B5EF4-FFF2-40B4-BE49-F238E27FC236}">
                <a16:creationId xmlns:a16="http://schemas.microsoft.com/office/drawing/2014/main" id="{4920B379-FBA2-A044-C5AF-C08BA128CBC2}"/>
              </a:ext>
            </a:extLst>
          </p:cNvPr>
          <p:cNvCxnSpPr>
            <a:cxnSpLocks/>
          </p:cNvCxnSpPr>
          <p:nvPr/>
        </p:nvCxnSpPr>
        <p:spPr bwMode="auto">
          <a:xfrm>
            <a:off x="5742013"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6" name="直線矢印コネクタ 65">
            <a:extLst>
              <a:ext uri="{FF2B5EF4-FFF2-40B4-BE49-F238E27FC236}">
                <a16:creationId xmlns:a16="http://schemas.microsoft.com/office/drawing/2014/main" id="{402CC606-44B3-E667-E888-139108C5B669}"/>
              </a:ext>
            </a:extLst>
          </p:cNvPr>
          <p:cNvCxnSpPr>
            <a:cxnSpLocks/>
          </p:cNvCxnSpPr>
          <p:nvPr/>
        </p:nvCxnSpPr>
        <p:spPr bwMode="auto">
          <a:xfrm>
            <a:off x="6552022"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7" name="直線矢印コネクタ 66">
            <a:extLst>
              <a:ext uri="{FF2B5EF4-FFF2-40B4-BE49-F238E27FC236}">
                <a16:creationId xmlns:a16="http://schemas.microsoft.com/office/drawing/2014/main" id="{395FBF4B-3A71-7169-BB2F-6BC30F19ED39}"/>
              </a:ext>
            </a:extLst>
          </p:cNvPr>
          <p:cNvCxnSpPr>
            <a:cxnSpLocks/>
          </p:cNvCxnSpPr>
          <p:nvPr/>
        </p:nvCxnSpPr>
        <p:spPr bwMode="auto">
          <a:xfrm>
            <a:off x="7362031"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8" name="直線矢印コネクタ 67">
            <a:extLst>
              <a:ext uri="{FF2B5EF4-FFF2-40B4-BE49-F238E27FC236}">
                <a16:creationId xmlns:a16="http://schemas.microsoft.com/office/drawing/2014/main" id="{375208B8-BF92-E8D6-AC5D-82C8B672DCB3}"/>
              </a:ext>
            </a:extLst>
          </p:cNvPr>
          <p:cNvCxnSpPr>
            <a:cxnSpLocks/>
          </p:cNvCxnSpPr>
          <p:nvPr/>
        </p:nvCxnSpPr>
        <p:spPr bwMode="auto">
          <a:xfrm>
            <a:off x="8172040"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9" name="直線矢印コネクタ 68">
            <a:extLst>
              <a:ext uri="{FF2B5EF4-FFF2-40B4-BE49-F238E27FC236}">
                <a16:creationId xmlns:a16="http://schemas.microsoft.com/office/drawing/2014/main" id="{B5462E8F-1337-49A3-54F5-D86F5A38CECD}"/>
              </a:ext>
            </a:extLst>
          </p:cNvPr>
          <p:cNvCxnSpPr>
            <a:cxnSpLocks/>
          </p:cNvCxnSpPr>
          <p:nvPr/>
        </p:nvCxnSpPr>
        <p:spPr bwMode="auto">
          <a:xfrm>
            <a:off x="5742013"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0" name="直線矢印コネクタ 69">
            <a:extLst>
              <a:ext uri="{FF2B5EF4-FFF2-40B4-BE49-F238E27FC236}">
                <a16:creationId xmlns:a16="http://schemas.microsoft.com/office/drawing/2014/main" id="{B579D37E-65D5-2257-3CFC-57F63D1CCFC8}"/>
              </a:ext>
            </a:extLst>
          </p:cNvPr>
          <p:cNvCxnSpPr>
            <a:cxnSpLocks/>
          </p:cNvCxnSpPr>
          <p:nvPr/>
        </p:nvCxnSpPr>
        <p:spPr bwMode="auto">
          <a:xfrm>
            <a:off x="6552022"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1" name="直線矢印コネクタ 70">
            <a:extLst>
              <a:ext uri="{FF2B5EF4-FFF2-40B4-BE49-F238E27FC236}">
                <a16:creationId xmlns:a16="http://schemas.microsoft.com/office/drawing/2014/main" id="{89EFC710-9C28-9B63-D8B3-15B5B93FCDC0}"/>
              </a:ext>
            </a:extLst>
          </p:cNvPr>
          <p:cNvCxnSpPr>
            <a:cxnSpLocks/>
          </p:cNvCxnSpPr>
          <p:nvPr/>
        </p:nvCxnSpPr>
        <p:spPr bwMode="auto">
          <a:xfrm>
            <a:off x="7362031"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2" name="直線矢印コネクタ 71">
            <a:extLst>
              <a:ext uri="{FF2B5EF4-FFF2-40B4-BE49-F238E27FC236}">
                <a16:creationId xmlns:a16="http://schemas.microsoft.com/office/drawing/2014/main" id="{34392129-41AB-6C8E-9B4F-46648F9FE433}"/>
              </a:ext>
            </a:extLst>
          </p:cNvPr>
          <p:cNvCxnSpPr>
            <a:cxnSpLocks/>
          </p:cNvCxnSpPr>
          <p:nvPr/>
        </p:nvCxnSpPr>
        <p:spPr bwMode="auto">
          <a:xfrm>
            <a:off x="8172040"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37149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000" dirty="0"/>
              <a:t>Norman P. </a:t>
            </a:r>
            <a:r>
              <a:rPr lang="en-US" altLang="ja-JP" sz="2000" dirty="0" err="1"/>
              <a:t>Jouppi</a:t>
            </a:r>
            <a:r>
              <a:rPr lang="en-US" altLang="ja-JP" sz="2000" dirty="0"/>
              <a:t> et al., In-Datacenter Performance Analysis of a Tensor Processing Unit, ISCA 2017 </a:t>
            </a:r>
            <a:r>
              <a:rPr lang="ja-JP" altLang="en-US" sz="2000" dirty="0"/>
              <a:t>より</a:t>
            </a:r>
            <a:endParaRPr kumimoji="1" lang="ja-JP" altLang="en-US" sz="2000" dirty="0"/>
          </a:p>
        </p:txBody>
      </p:sp>
      <p:pic>
        <p:nvPicPr>
          <p:cNvPr id="4" name="図 3">
            <a:extLst>
              <a:ext uri="{FF2B5EF4-FFF2-40B4-BE49-F238E27FC236}">
                <a16:creationId xmlns:a16="http://schemas.microsoft.com/office/drawing/2014/main" id="{80F220EB-94AA-473E-94E1-38959C0E8E22}"/>
              </a:ext>
            </a:extLst>
          </p:cNvPr>
          <p:cNvPicPr>
            <a:picLocks noChangeAspect="1"/>
          </p:cNvPicPr>
          <p:nvPr/>
        </p:nvPicPr>
        <p:blipFill>
          <a:blip r:embed="rId2"/>
          <a:stretch>
            <a:fillRect/>
          </a:stretch>
        </p:blipFill>
        <p:spPr>
          <a:xfrm>
            <a:off x="1781969" y="1448978"/>
            <a:ext cx="5540974" cy="5263381"/>
          </a:xfrm>
          <a:prstGeom prst="rect">
            <a:avLst/>
          </a:prstGeom>
        </p:spPr>
      </p:pic>
      <p:sp>
        <p:nvSpPr>
          <p:cNvPr id="6" name="テキスト プレースホルダー 5">
            <a:extLst>
              <a:ext uri="{FF2B5EF4-FFF2-40B4-BE49-F238E27FC236}">
                <a16:creationId xmlns:a16="http://schemas.microsoft.com/office/drawing/2014/main" id="{2DBF408D-0FAC-406C-B3C9-B1190CC61033}"/>
              </a:ext>
            </a:extLst>
          </p:cNvPr>
          <p:cNvSpPr>
            <a:spLocks noGrp="1"/>
          </p:cNvSpPr>
          <p:nvPr>
            <p:ph type="body" sz="quarter" idx="10"/>
          </p:nvPr>
        </p:nvSpPr>
        <p:spPr/>
        <p:txBody>
          <a:bodyPr/>
          <a:lstStyle/>
          <a:p>
            <a:endParaRPr lang="ja-JP" altLang="en-US"/>
          </a:p>
        </p:txBody>
      </p:sp>
    </p:spTree>
    <p:extLst>
      <p:ext uri="{BB962C8B-B14F-4D97-AF65-F5344CB8AC3E}">
        <p14:creationId xmlns:p14="http://schemas.microsoft.com/office/powerpoint/2010/main" val="492318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kumimoji="1" lang="ja-JP" altLang="en-US" dirty="0"/>
              <a:t>マルチスレッド化による並列実行</a:t>
            </a:r>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ja-JP" altLang="en-US" dirty="0"/>
              <a:t>マルチスレッド化による並列実行による高速化</a:t>
            </a:r>
            <a:endParaRPr kumimoji="1" lang="en-US" altLang="ja-JP" dirty="0"/>
          </a:p>
          <a:p>
            <a:pPr lvl="1"/>
            <a:r>
              <a:rPr kumimoji="1" lang="ja-JP" altLang="en-US" dirty="0"/>
              <a:t>先ほどの例では </a:t>
            </a:r>
            <a:r>
              <a:rPr kumimoji="1" lang="en-US" altLang="ja-JP" dirty="0"/>
              <a:t>1024 </a:t>
            </a:r>
            <a:r>
              <a:rPr kumimoji="1" lang="ja-JP" altLang="en-US" dirty="0"/>
              <a:t>スレッドが同時実行される</a:t>
            </a:r>
            <a:endParaRPr kumimoji="1" lang="en-US" altLang="ja-JP" dirty="0"/>
          </a:p>
          <a:p>
            <a:r>
              <a:rPr kumimoji="1" lang="ja-JP" altLang="en-US" dirty="0"/>
              <a:t>マルチコア </a:t>
            </a:r>
            <a:r>
              <a:rPr kumimoji="1" lang="en-US" altLang="ja-JP" dirty="0"/>
              <a:t>CPU </a:t>
            </a:r>
            <a:r>
              <a:rPr kumimoji="1" lang="ja-JP" altLang="en-US" dirty="0"/>
              <a:t>でも同じなのでは？</a:t>
            </a:r>
            <a:endParaRPr kumimoji="1" lang="en-US" altLang="ja-JP" dirty="0"/>
          </a:p>
          <a:p>
            <a:pPr lvl="1"/>
            <a:r>
              <a:rPr kumimoji="1" lang="ja-JP" altLang="en-US" dirty="0"/>
              <a:t>マルチコア </a:t>
            </a:r>
            <a:r>
              <a:rPr kumimoji="1" lang="en-US" altLang="ja-JP" dirty="0"/>
              <a:t>CPU = </a:t>
            </a:r>
            <a:r>
              <a:rPr kumimoji="1" lang="ja-JP" altLang="en-US" dirty="0"/>
              <a:t>複数の </a:t>
            </a:r>
            <a:r>
              <a:rPr kumimoji="1" lang="en-US" altLang="ja-JP" dirty="0"/>
              <a:t>CPU </a:t>
            </a:r>
            <a:r>
              <a:rPr kumimoji="1" lang="ja-JP" altLang="en-US" dirty="0"/>
              <a:t>を束ねたもの</a:t>
            </a:r>
            <a:endParaRPr kumimoji="1" lang="en-US" altLang="ja-JP" dirty="0"/>
          </a:p>
          <a:p>
            <a:pPr lvl="1"/>
            <a:r>
              <a:rPr kumimoji="1" lang="ja-JP" altLang="en-US" dirty="0"/>
              <a:t>複数の </a:t>
            </a:r>
            <a:r>
              <a:rPr kumimoji="1" lang="en-US" altLang="ja-JP" dirty="0"/>
              <a:t>CPU </a:t>
            </a:r>
            <a:r>
              <a:rPr kumimoji="1" lang="ja-JP" altLang="en-US" dirty="0"/>
              <a:t>でそれぞれでスレッドを並列に実行できる</a:t>
            </a:r>
            <a:endParaRPr kumimoji="1" lang="en-US" altLang="ja-JP" dirty="0"/>
          </a:p>
        </p:txBody>
      </p:sp>
    </p:spTree>
    <p:extLst>
      <p:ext uri="{BB962C8B-B14F-4D97-AF65-F5344CB8AC3E}">
        <p14:creationId xmlns:p14="http://schemas.microsoft.com/office/powerpoint/2010/main" val="216548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D04A67-A577-4D90-D02C-C42BDFCD193F}"/>
              </a:ext>
            </a:extLst>
          </p:cNvPr>
          <p:cNvSpPr>
            <a:spLocks noGrp="1"/>
          </p:cNvSpPr>
          <p:nvPr>
            <p:ph type="title"/>
          </p:nvPr>
        </p:nvSpPr>
        <p:spPr/>
        <p:txBody>
          <a:bodyPr/>
          <a:lstStyle/>
          <a:p>
            <a:r>
              <a:rPr kumimoji="1" lang="ja-JP" altLang="en-US" dirty="0"/>
              <a:t>レポート課題</a:t>
            </a:r>
            <a:endParaRPr kumimoji="1" lang="en-US" dirty="0"/>
          </a:p>
        </p:txBody>
      </p:sp>
      <p:sp>
        <p:nvSpPr>
          <p:cNvPr id="3" name="テキスト プレースホルダー 2">
            <a:extLst>
              <a:ext uri="{FF2B5EF4-FFF2-40B4-BE49-F238E27FC236}">
                <a16:creationId xmlns:a16="http://schemas.microsoft.com/office/drawing/2014/main" id="{15DD9F08-6709-3217-99B8-63AADBDE1F57}"/>
              </a:ext>
            </a:extLst>
          </p:cNvPr>
          <p:cNvSpPr>
            <a:spLocks noGrp="1"/>
          </p:cNvSpPr>
          <p:nvPr>
            <p:ph type="body" sz="quarter" idx="10"/>
          </p:nvPr>
        </p:nvSpPr>
        <p:spPr/>
        <p:txBody>
          <a:bodyPr/>
          <a:lstStyle/>
          <a:p>
            <a:r>
              <a:rPr kumimoji="1" lang="en-US" altLang="ja-JP" dirty="0"/>
              <a:t>ISCA2023/MICRO2023 </a:t>
            </a:r>
            <a:r>
              <a:rPr kumimoji="1" lang="ja-JP" altLang="en-US" dirty="0"/>
              <a:t>ないしは，次のページで指定するいくつかの論文のうち１つを読んで，その内容を説明すること</a:t>
            </a:r>
            <a:endParaRPr kumimoji="1" lang="en-US" altLang="ja-JP" dirty="0"/>
          </a:p>
          <a:p>
            <a:pPr marL="360000" lvl="1" indent="0">
              <a:buNone/>
            </a:pPr>
            <a:r>
              <a:rPr kumimoji="1" lang="ja-JP" altLang="en-US" dirty="0"/>
              <a:t>（</a:t>
            </a:r>
            <a:r>
              <a:rPr kumimoji="1" lang="en-US" altLang="ja-JP" dirty="0"/>
              <a:t>ISCA2024 </a:t>
            </a:r>
            <a:r>
              <a:rPr kumimoji="1" lang="ja-JP" altLang="en-US" dirty="0"/>
              <a:t>はまだ論文が落とせないので，</a:t>
            </a:r>
            <a:r>
              <a:rPr kumimoji="1" lang="en-US" altLang="ja-JP" dirty="0"/>
              <a:t>2023 </a:t>
            </a:r>
            <a:r>
              <a:rPr kumimoji="1" lang="ja-JP" altLang="en-US" dirty="0"/>
              <a:t>にしました）</a:t>
            </a:r>
            <a:endParaRPr kumimoji="1" lang="en-US" altLang="ja-JP" dirty="0"/>
          </a:p>
          <a:p>
            <a:pPr lvl="1"/>
            <a:r>
              <a:rPr kumimoji="1" lang="en-US" altLang="ja-JP" dirty="0">
                <a:hlinkClick r:id="rId2"/>
              </a:rPr>
              <a:t>https://dl.acm.org/doi/proceedings/10.1145/3579371</a:t>
            </a:r>
            <a:endParaRPr kumimoji="1" lang="en-US" altLang="ja-JP" dirty="0"/>
          </a:p>
          <a:p>
            <a:pPr lvl="1"/>
            <a:r>
              <a:rPr kumimoji="1" lang="en-US" altLang="ja-JP" dirty="0">
                <a:hlinkClick r:id="rId3"/>
              </a:rPr>
              <a:t>https://dl.acm.org/doi/proceedings/10.1145/3613424</a:t>
            </a:r>
            <a:endParaRPr kumimoji="1" lang="en-US" altLang="ja-JP" dirty="0"/>
          </a:p>
        </p:txBody>
      </p:sp>
    </p:spTree>
    <p:extLst>
      <p:ext uri="{BB962C8B-B14F-4D97-AF65-F5344CB8AC3E}">
        <p14:creationId xmlns:p14="http://schemas.microsoft.com/office/powerpoint/2010/main" val="1949276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097BF9-662B-D7FE-D91C-23EB7438252A}"/>
              </a:ext>
            </a:extLst>
          </p:cNvPr>
          <p:cNvSpPr>
            <a:spLocks noGrp="1"/>
          </p:cNvSpPr>
          <p:nvPr>
            <p:ph type="title"/>
          </p:nvPr>
        </p:nvSpPr>
        <p:spPr/>
        <p:txBody>
          <a:bodyPr/>
          <a:lstStyle/>
          <a:p>
            <a:r>
              <a:rPr kumimoji="1" lang="ja-JP" altLang="en-US" dirty="0"/>
              <a:t>論文の候補</a:t>
            </a:r>
            <a:endParaRPr kumimoji="1" lang="en-US" dirty="0"/>
          </a:p>
        </p:txBody>
      </p:sp>
      <p:sp>
        <p:nvSpPr>
          <p:cNvPr id="3" name="テキスト プレースホルダー 2">
            <a:extLst>
              <a:ext uri="{FF2B5EF4-FFF2-40B4-BE49-F238E27FC236}">
                <a16:creationId xmlns:a16="http://schemas.microsoft.com/office/drawing/2014/main" id="{70747D80-9D80-8EC1-ED9F-94236A5E72FB}"/>
              </a:ext>
            </a:extLst>
          </p:cNvPr>
          <p:cNvSpPr>
            <a:spLocks noGrp="1"/>
          </p:cNvSpPr>
          <p:nvPr>
            <p:ph type="body" sz="quarter" idx="10"/>
          </p:nvPr>
        </p:nvSpPr>
        <p:spPr/>
        <p:txBody>
          <a:bodyPr/>
          <a:lstStyle/>
          <a:p>
            <a:r>
              <a:rPr lang="en-US" altLang="ja-JP" sz="1400" i="0" dirty="0">
                <a:solidFill>
                  <a:srgbClr val="333333"/>
                </a:solidFill>
                <a:effectLst/>
                <a:highlight>
                  <a:srgbClr val="FFFFFF"/>
                </a:highlight>
                <a:latin typeface="+mn-ea"/>
                <a:ea typeface="+mn-ea"/>
              </a:rPr>
              <a:t>Fetch directed instruction prefetching</a:t>
            </a:r>
          </a:p>
          <a:p>
            <a:pPr lvl="1"/>
            <a:r>
              <a:rPr lang="ja-JP" altLang="en-US" sz="1400" i="0" dirty="0">
                <a:solidFill>
                  <a:srgbClr val="333333"/>
                </a:solidFill>
                <a:effectLst/>
                <a:highlight>
                  <a:srgbClr val="FFFFFF"/>
                </a:highlight>
                <a:latin typeface="+mn-ea"/>
                <a:ea typeface="+mn-ea"/>
              </a:rPr>
              <a:t>最近の </a:t>
            </a:r>
            <a:r>
              <a:rPr lang="en-US" altLang="ja-JP" sz="1400" i="0" dirty="0">
                <a:solidFill>
                  <a:srgbClr val="333333"/>
                </a:solidFill>
                <a:effectLst/>
                <a:highlight>
                  <a:srgbClr val="FFFFFF"/>
                </a:highlight>
                <a:latin typeface="+mn-ea"/>
                <a:ea typeface="+mn-ea"/>
              </a:rPr>
              <a:t>CPU </a:t>
            </a:r>
            <a:r>
              <a:rPr lang="ja-JP" altLang="en-US" sz="1400" i="0" dirty="0">
                <a:solidFill>
                  <a:srgbClr val="333333"/>
                </a:solidFill>
                <a:effectLst/>
                <a:highlight>
                  <a:srgbClr val="FFFFFF"/>
                </a:highlight>
                <a:latin typeface="+mn-ea"/>
                <a:ea typeface="+mn-ea"/>
              </a:rPr>
              <a:t>のフロントエンドはこれに近い構造を持っている事が多い．</a:t>
            </a:r>
            <a:endParaRPr lang="en-US" altLang="ja-JP" sz="1400" i="0" dirty="0">
              <a:solidFill>
                <a:srgbClr val="333333"/>
              </a:solidFill>
              <a:effectLst/>
              <a:highlight>
                <a:srgbClr val="FFFFFF"/>
              </a:highlight>
              <a:latin typeface="+mn-ea"/>
              <a:ea typeface="+mn-ea"/>
            </a:endParaRPr>
          </a:p>
          <a:p>
            <a:pPr lvl="1"/>
            <a:r>
              <a:rPr kumimoji="1" lang="en-US" sz="1400" dirty="0">
                <a:latin typeface="+mn-ea"/>
                <a:ea typeface="+mn-ea"/>
                <a:hlinkClick r:id="rId2"/>
              </a:rPr>
              <a:t>https://ieeexplore.ieee.org/abstract/document/809439</a:t>
            </a:r>
            <a:endParaRPr kumimoji="1" lang="en-US" sz="1400" dirty="0">
              <a:latin typeface="+mn-ea"/>
              <a:ea typeface="+mn-ea"/>
            </a:endParaRPr>
          </a:p>
          <a:p>
            <a:r>
              <a:rPr lang="en-US" altLang="ja-JP" sz="1400" i="0" dirty="0">
                <a:solidFill>
                  <a:srgbClr val="333333"/>
                </a:solidFill>
                <a:effectLst/>
                <a:highlight>
                  <a:srgbClr val="FFFFFF"/>
                </a:highlight>
                <a:latin typeface="+mn-ea"/>
                <a:ea typeface="+mn-ea"/>
              </a:rPr>
              <a:t>Best-offset hardware prefetching</a:t>
            </a:r>
          </a:p>
          <a:p>
            <a:pPr lvl="1"/>
            <a:r>
              <a:rPr lang="en-US" altLang="ja-JP" sz="1400" dirty="0">
                <a:solidFill>
                  <a:srgbClr val="333333"/>
                </a:solidFill>
                <a:highlight>
                  <a:srgbClr val="FFFFFF"/>
                </a:highlight>
                <a:latin typeface="+mn-ea"/>
                <a:ea typeface="+mn-ea"/>
              </a:rPr>
              <a:t>Data prefetch championship 2 </a:t>
            </a:r>
            <a:r>
              <a:rPr lang="ja-JP" altLang="en-US" sz="1400" dirty="0">
                <a:solidFill>
                  <a:srgbClr val="333333"/>
                </a:solidFill>
                <a:highlight>
                  <a:srgbClr val="FFFFFF"/>
                </a:highlight>
                <a:latin typeface="+mn-ea"/>
                <a:ea typeface="+mn-ea"/>
              </a:rPr>
              <a:t>優勝．</a:t>
            </a:r>
            <a:r>
              <a:rPr lang="en-US" altLang="ja-JP" sz="1400" dirty="0">
                <a:solidFill>
                  <a:srgbClr val="333333"/>
                </a:solidFill>
                <a:highlight>
                  <a:srgbClr val="FFFFFF"/>
                </a:highlight>
                <a:latin typeface="+mn-ea"/>
                <a:ea typeface="+mn-ea"/>
              </a:rPr>
              <a:t>ARM </a:t>
            </a:r>
            <a:r>
              <a:rPr lang="ja-JP" altLang="en-US" sz="1400" dirty="0">
                <a:solidFill>
                  <a:srgbClr val="333333"/>
                </a:solidFill>
                <a:highlight>
                  <a:srgbClr val="FFFFFF"/>
                </a:highlight>
                <a:latin typeface="+mn-ea"/>
                <a:ea typeface="+mn-ea"/>
              </a:rPr>
              <a:t>のサーバー向け最新 </a:t>
            </a:r>
            <a:r>
              <a:rPr lang="en-US" altLang="ja-JP" sz="1400" dirty="0">
                <a:solidFill>
                  <a:srgbClr val="333333"/>
                </a:solidFill>
                <a:highlight>
                  <a:srgbClr val="FFFFFF"/>
                </a:highlight>
                <a:latin typeface="+mn-ea"/>
                <a:ea typeface="+mn-ea"/>
              </a:rPr>
              <a:t>CPU </a:t>
            </a:r>
            <a:r>
              <a:rPr lang="ja-JP" altLang="en-US" sz="1400" dirty="0">
                <a:solidFill>
                  <a:srgbClr val="333333"/>
                </a:solidFill>
                <a:highlight>
                  <a:srgbClr val="FFFFFF"/>
                </a:highlight>
                <a:latin typeface="+mn-ea"/>
                <a:ea typeface="+mn-ea"/>
              </a:rPr>
              <a:t>にも実際に入ってるぽい．</a:t>
            </a:r>
            <a:endParaRPr lang="en-US" altLang="ja-JP" sz="1400" i="0" dirty="0">
              <a:solidFill>
                <a:srgbClr val="333333"/>
              </a:solidFill>
              <a:effectLst/>
              <a:highlight>
                <a:srgbClr val="FFFFFF"/>
              </a:highlight>
              <a:latin typeface="+mn-ea"/>
              <a:ea typeface="+mn-ea"/>
            </a:endParaRPr>
          </a:p>
          <a:p>
            <a:pPr lvl="1"/>
            <a:r>
              <a:rPr lang="en-US" altLang="ja-JP" sz="1400" i="0" dirty="0">
                <a:solidFill>
                  <a:srgbClr val="333333"/>
                </a:solidFill>
                <a:effectLst/>
                <a:highlight>
                  <a:srgbClr val="FFFFFF"/>
                </a:highlight>
                <a:latin typeface="+mn-ea"/>
                <a:ea typeface="+mn-ea"/>
                <a:hlinkClick r:id="rId3"/>
              </a:rPr>
              <a:t>https://ieeexplore.ieee.org/abstract/document/7446087</a:t>
            </a:r>
            <a:endParaRPr lang="en-US" altLang="ja-JP" sz="1400" i="0" dirty="0">
              <a:solidFill>
                <a:srgbClr val="333333"/>
              </a:solidFill>
              <a:effectLst/>
              <a:highlight>
                <a:srgbClr val="FFFFFF"/>
              </a:highlight>
              <a:latin typeface="+mn-ea"/>
              <a:ea typeface="+mn-ea"/>
            </a:endParaRPr>
          </a:p>
          <a:p>
            <a:r>
              <a:rPr lang="en-US" altLang="ja-JP" sz="1400" i="0" dirty="0">
                <a:solidFill>
                  <a:srgbClr val="333333"/>
                </a:solidFill>
                <a:effectLst/>
                <a:highlight>
                  <a:srgbClr val="FFFFFF"/>
                </a:highlight>
                <a:latin typeface="+mn-ea"/>
                <a:ea typeface="+mn-ea"/>
              </a:rPr>
              <a:t>Runahead execution: an alternative to very large instruction windows for out-of-order processors</a:t>
            </a:r>
          </a:p>
          <a:p>
            <a:pPr lvl="1"/>
            <a:r>
              <a:rPr lang="ja-JP" altLang="en-US" sz="1400" i="0" dirty="0">
                <a:solidFill>
                  <a:srgbClr val="333333"/>
                </a:solidFill>
                <a:effectLst/>
                <a:highlight>
                  <a:srgbClr val="FFFFFF"/>
                </a:highlight>
                <a:latin typeface="+mn-ea"/>
                <a:ea typeface="+mn-ea"/>
              </a:rPr>
              <a:t>キャッシュミスしたときに </a:t>
            </a:r>
            <a:r>
              <a:rPr lang="en-US" altLang="ja-JP" sz="1400" i="0" dirty="0">
                <a:solidFill>
                  <a:srgbClr val="333333"/>
                </a:solidFill>
                <a:effectLst/>
                <a:highlight>
                  <a:srgbClr val="FFFFFF"/>
                </a:highlight>
                <a:latin typeface="+mn-ea"/>
                <a:ea typeface="+mn-ea"/>
              </a:rPr>
              <a:t>Runahead </a:t>
            </a:r>
            <a:r>
              <a:rPr lang="ja-JP" altLang="en-US" sz="1400" i="0" dirty="0">
                <a:solidFill>
                  <a:srgbClr val="333333"/>
                </a:solidFill>
                <a:effectLst/>
                <a:highlight>
                  <a:srgbClr val="FFFFFF"/>
                </a:highlight>
                <a:latin typeface="+mn-ea"/>
                <a:ea typeface="+mn-ea"/>
              </a:rPr>
              <a:t>と呼ぶモードに入りプリフェッチ実行を行う．</a:t>
            </a:r>
            <a:endParaRPr lang="en-US" altLang="ja-JP" sz="1400" i="0" dirty="0">
              <a:solidFill>
                <a:srgbClr val="333333"/>
              </a:solidFill>
              <a:effectLst/>
              <a:highlight>
                <a:srgbClr val="FFFFFF"/>
              </a:highlight>
              <a:latin typeface="+mn-ea"/>
              <a:ea typeface="+mn-ea"/>
            </a:endParaRPr>
          </a:p>
          <a:p>
            <a:pPr lvl="1"/>
            <a:r>
              <a:rPr lang="en-US" altLang="ja-JP" sz="1400" i="0" dirty="0">
                <a:solidFill>
                  <a:srgbClr val="333333"/>
                </a:solidFill>
                <a:effectLst/>
                <a:highlight>
                  <a:srgbClr val="FFFFFF"/>
                </a:highlight>
                <a:latin typeface="+mn-ea"/>
                <a:ea typeface="+mn-ea"/>
                <a:hlinkClick r:id="rId4"/>
              </a:rPr>
              <a:t>https://ieeexplore.ieee.org/abstract/document/1183532</a:t>
            </a:r>
            <a:endParaRPr lang="en-US" altLang="ja-JP" sz="1400" i="0" dirty="0">
              <a:solidFill>
                <a:srgbClr val="333333"/>
              </a:solidFill>
              <a:effectLst/>
              <a:highlight>
                <a:srgbClr val="FFFFFF"/>
              </a:highlight>
              <a:latin typeface="+mn-ea"/>
              <a:ea typeface="+mn-ea"/>
            </a:endParaRPr>
          </a:p>
        </p:txBody>
      </p:sp>
    </p:spTree>
    <p:extLst>
      <p:ext uri="{BB962C8B-B14F-4D97-AF65-F5344CB8AC3E}">
        <p14:creationId xmlns:p14="http://schemas.microsoft.com/office/powerpoint/2010/main" val="3627094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097BF9-662B-D7FE-D91C-23EB7438252A}"/>
              </a:ext>
            </a:extLst>
          </p:cNvPr>
          <p:cNvSpPr>
            <a:spLocks noGrp="1"/>
          </p:cNvSpPr>
          <p:nvPr>
            <p:ph type="title"/>
          </p:nvPr>
        </p:nvSpPr>
        <p:spPr/>
        <p:txBody>
          <a:bodyPr/>
          <a:lstStyle/>
          <a:p>
            <a:r>
              <a:rPr kumimoji="1" lang="ja-JP" altLang="en-US" dirty="0"/>
              <a:t>論文の候補</a:t>
            </a:r>
            <a:endParaRPr kumimoji="1" lang="en-US" dirty="0"/>
          </a:p>
        </p:txBody>
      </p:sp>
      <p:sp>
        <p:nvSpPr>
          <p:cNvPr id="3" name="テキスト プレースホルダー 2">
            <a:extLst>
              <a:ext uri="{FF2B5EF4-FFF2-40B4-BE49-F238E27FC236}">
                <a16:creationId xmlns:a16="http://schemas.microsoft.com/office/drawing/2014/main" id="{70747D80-9D80-8EC1-ED9F-94236A5E72FB}"/>
              </a:ext>
            </a:extLst>
          </p:cNvPr>
          <p:cNvSpPr>
            <a:spLocks noGrp="1"/>
          </p:cNvSpPr>
          <p:nvPr>
            <p:ph type="body" sz="quarter" idx="10"/>
          </p:nvPr>
        </p:nvSpPr>
        <p:spPr/>
        <p:txBody>
          <a:bodyPr/>
          <a:lstStyle/>
          <a:p>
            <a:r>
              <a:rPr lang="en-US" altLang="ja-JP" sz="1400" i="0" dirty="0">
                <a:solidFill>
                  <a:srgbClr val="000000"/>
                </a:solidFill>
                <a:effectLst/>
                <a:highlight>
                  <a:srgbClr val="FFFFFF"/>
                </a:highlight>
                <a:latin typeface="+mn-ea"/>
                <a:ea typeface="+mn-ea"/>
              </a:rPr>
              <a:t>Long term parking (LTP): criticality-aware resource allocation in OOO processors</a:t>
            </a:r>
          </a:p>
          <a:p>
            <a:pPr lvl="1"/>
            <a:r>
              <a:rPr lang="ja-JP" altLang="en-US" sz="1400" i="0" dirty="0">
                <a:solidFill>
                  <a:srgbClr val="000000"/>
                </a:solidFill>
                <a:effectLst/>
                <a:highlight>
                  <a:srgbClr val="FFFFFF"/>
                </a:highlight>
                <a:latin typeface="+mn-ea"/>
                <a:ea typeface="+mn-ea"/>
              </a:rPr>
              <a:t>割と単純に </a:t>
            </a:r>
            <a:r>
              <a:rPr lang="en-US" altLang="ja-JP" sz="1400" dirty="0">
                <a:solidFill>
                  <a:srgbClr val="000000"/>
                </a:solidFill>
                <a:highlight>
                  <a:srgbClr val="FFFFFF"/>
                </a:highlight>
                <a:latin typeface="+mn-ea"/>
                <a:ea typeface="+mn-ea"/>
              </a:rPr>
              <a:t>OoO </a:t>
            </a:r>
            <a:r>
              <a:rPr lang="ja-JP" altLang="en-US" sz="1400" dirty="0">
                <a:solidFill>
                  <a:srgbClr val="000000"/>
                </a:solidFill>
                <a:highlight>
                  <a:srgbClr val="FFFFFF"/>
                </a:highlight>
                <a:latin typeface="+mn-ea"/>
                <a:ea typeface="+mn-ea"/>
              </a:rPr>
              <a:t>スーパスカラのスケジューリング能力を上げられる．</a:t>
            </a:r>
            <a:endParaRPr lang="en-US" altLang="ja-JP" sz="1400" i="0" dirty="0">
              <a:solidFill>
                <a:srgbClr val="000000"/>
              </a:solidFill>
              <a:effectLst/>
              <a:highlight>
                <a:srgbClr val="FFFFFF"/>
              </a:highlight>
              <a:latin typeface="+mn-ea"/>
              <a:ea typeface="+mn-ea"/>
            </a:endParaRPr>
          </a:p>
          <a:p>
            <a:pPr lvl="1"/>
            <a:r>
              <a:rPr lang="en-US" altLang="ja-JP" sz="1400" i="0" dirty="0">
                <a:solidFill>
                  <a:srgbClr val="333333"/>
                </a:solidFill>
                <a:effectLst/>
                <a:highlight>
                  <a:srgbClr val="FFFFFF"/>
                </a:highlight>
                <a:latin typeface="+mn-ea"/>
                <a:ea typeface="+mn-ea"/>
                <a:hlinkClick r:id="rId2"/>
              </a:rPr>
              <a:t>https://dl.acm.org/doi/10.1145/2830772.2830815</a:t>
            </a:r>
            <a:endParaRPr lang="en-US" altLang="ja-JP" sz="1400" i="0" dirty="0">
              <a:solidFill>
                <a:srgbClr val="333333"/>
              </a:solidFill>
              <a:effectLst/>
              <a:highlight>
                <a:srgbClr val="FFFFFF"/>
              </a:highlight>
              <a:latin typeface="+mn-ea"/>
              <a:ea typeface="+mn-ea"/>
            </a:endParaRPr>
          </a:p>
          <a:p>
            <a:r>
              <a:rPr lang="en-US" altLang="ja-JP" sz="1400" dirty="0">
                <a:latin typeface="+mn-ea"/>
                <a:ea typeface="+mn-ea"/>
              </a:rPr>
              <a:t>Constable: Improving Performance and Power Efficiency by Safely Eliminating Load Instruction Execution</a:t>
            </a:r>
            <a:r>
              <a:rPr lang="ja-JP" altLang="en-US" sz="1400" dirty="0">
                <a:latin typeface="+mn-ea"/>
                <a:ea typeface="+mn-ea"/>
              </a:rPr>
              <a:t>（</a:t>
            </a:r>
            <a:r>
              <a:rPr lang="en-US" altLang="ja-JP" sz="1400" dirty="0">
                <a:latin typeface="+mn-ea"/>
                <a:ea typeface="+mn-ea"/>
              </a:rPr>
              <a:t>ISCA2024 </a:t>
            </a:r>
            <a:r>
              <a:rPr lang="ja-JP" altLang="en-US" sz="1400" dirty="0">
                <a:latin typeface="+mn-ea"/>
                <a:ea typeface="+mn-ea"/>
              </a:rPr>
              <a:t>だが </a:t>
            </a:r>
            <a:r>
              <a:rPr lang="en-US" altLang="ja-JP" sz="1400" dirty="0" err="1">
                <a:latin typeface="+mn-ea"/>
                <a:ea typeface="+mn-ea"/>
              </a:rPr>
              <a:t>arxiv</a:t>
            </a:r>
            <a:r>
              <a:rPr lang="en-US" altLang="ja-JP" sz="1400" dirty="0">
                <a:latin typeface="+mn-ea"/>
                <a:ea typeface="+mn-ea"/>
              </a:rPr>
              <a:t> </a:t>
            </a:r>
            <a:r>
              <a:rPr lang="ja-JP" altLang="en-US" sz="1400" dirty="0">
                <a:latin typeface="+mn-ea"/>
                <a:ea typeface="+mn-ea"/>
              </a:rPr>
              <a:t>にあったので）</a:t>
            </a:r>
            <a:endParaRPr lang="en-US" altLang="ja-JP" sz="1400" dirty="0">
              <a:latin typeface="+mn-ea"/>
              <a:ea typeface="+mn-ea"/>
            </a:endParaRPr>
          </a:p>
          <a:p>
            <a:pPr lvl="1"/>
            <a:r>
              <a:rPr lang="ja-JP" altLang="en-US" sz="1400" i="0" dirty="0">
                <a:solidFill>
                  <a:srgbClr val="333333"/>
                </a:solidFill>
                <a:effectLst/>
                <a:highlight>
                  <a:srgbClr val="FFFFFF"/>
                </a:highlight>
                <a:latin typeface="+mn-ea"/>
                <a:ea typeface="+mn-ea"/>
              </a:rPr>
              <a:t>毎回固定の値を読むロードを削除して性能を上げる．</a:t>
            </a:r>
            <a:r>
              <a:rPr lang="en-US" altLang="ja-JP" sz="1400" i="0" dirty="0">
                <a:solidFill>
                  <a:srgbClr val="333333"/>
                </a:solidFill>
                <a:effectLst/>
                <a:highlight>
                  <a:srgbClr val="FFFFFF"/>
                </a:highlight>
                <a:latin typeface="+mn-ea"/>
                <a:ea typeface="+mn-ea"/>
              </a:rPr>
              <a:t>ISCA 2024 best paper</a:t>
            </a:r>
            <a:r>
              <a:rPr lang="ja-JP" altLang="en-US" sz="1400" i="0" dirty="0">
                <a:solidFill>
                  <a:srgbClr val="333333"/>
                </a:solidFill>
                <a:effectLst/>
                <a:highlight>
                  <a:srgbClr val="FFFFFF"/>
                </a:highlight>
                <a:latin typeface="+mn-ea"/>
                <a:ea typeface="+mn-ea"/>
              </a:rPr>
              <a:t>．</a:t>
            </a:r>
            <a:endParaRPr lang="en-US" altLang="ja-JP" sz="1400" i="0" dirty="0">
              <a:solidFill>
                <a:srgbClr val="333333"/>
              </a:solidFill>
              <a:effectLst/>
              <a:highlight>
                <a:srgbClr val="FFFFFF"/>
              </a:highlight>
              <a:latin typeface="+mn-ea"/>
              <a:ea typeface="+mn-ea"/>
            </a:endParaRPr>
          </a:p>
          <a:p>
            <a:pPr lvl="1"/>
            <a:r>
              <a:rPr kumimoji="1" lang="en-US" sz="1400" dirty="0">
                <a:latin typeface="+mn-ea"/>
                <a:ea typeface="+mn-ea"/>
                <a:hlinkClick r:id="rId3"/>
              </a:rPr>
              <a:t>https://arxiv.org/pdf/2406.18786</a:t>
            </a:r>
            <a:endParaRPr kumimoji="1" lang="en-US" sz="1400" dirty="0">
              <a:latin typeface="+mn-ea"/>
              <a:ea typeface="+mn-ea"/>
            </a:endParaRPr>
          </a:p>
          <a:p>
            <a:r>
              <a:rPr lang="en-US" altLang="ja-JP" sz="1400" i="0" dirty="0">
                <a:effectLst/>
                <a:highlight>
                  <a:srgbClr val="FFFFFF"/>
                </a:highlight>
                <a:latin typeface="+mn-ea"/>
                <a:ea typeface="+mn-ea"/>
              </a:rPr>
              <a:t>Clockhands: Rename-free Instruction Set Architecture for Out-of-order Processors</a:t>
            </a:r>
          </a:p>
          <a:p>
            <a:pPr lvl="1"/>
            <a:r>
              <a:rPr kumimoji="1" lang="ja-JP" altLang="en-US" sz="1400" dirty="0">
                <a:latin typeface="+mn-ea"/>
                <a:ea typeface="+mn-ea"/>
              </a:rPr>
              <a:t>リネームの必要がない命令セット．塩谷も共著．</a:t>
            </a:r>
            <a:r>
              <a:rPr kumimoji="1" lang="en-US" altLang="ja-JP" sz="1400" dirty="0">
                <a:latin typeface="+mn-ea"/>
                <a:ea typeface="+mn-ea"/>
              </a:rPr>
              <a:t>MICRO 2023 best paper nominee</a:t>
            </a:r>
            <a:r>
              <a:rPr kumimoji="1" lang="ja-JP" altLang="en-US" sz="1400" dirty="0">
                <a:latin typeface="+mn-ea"/>
                <a:ea typeface="+mn-ea"/>
              </a:rPr>
              <a:t>．</a:t>
            </a:r>
            <a:endParaRPr kumimoji="1" lang="en-US" sz="1400" dirty="0">
              <a:latin typeface="+mn-ea"/>
              <a:ea typeface="+mn-ea"/>
            </a:endParaRPr>
          </a:p>
          <a:p>
            <a:pPr lvl="1"/>
            <a:r>
              <a:rPr kumimoji="1" lang="en-US" sz="1400" dirty="0">
                <a:latin typeface="+mn-ea"/>
                <a:ea typeface="+mn-ea"/>
                <a:hlinkClick r:id="rId4"/>
              </a:rPr>
              <a:t>https://dl.acm.org/doi/10.1145/3613424.3614272</a:t>
            </a:r>
            <a:endParaRPr kumimoji="1" lang="en-US" sz="1400" dirty="0">
              <a:latin typeface="+mn-ea"/>
              <a:ea typeface="+mn-ea"/>
            </a:endParaRPr>
          </a:p>
          <a:p>
            <a:r>
              <a:rPr kumimoji="1" lang="ja-JP" altLang="en-US" sz="1400" dirty="0">
                <a:latin typeface="+mn-ea"/>
                <a:ea typeface="+mn-ea"/>
              </a:rPr>
              <a:t>これらの論文は，講義の内容と関係が深いとか，あるいは有名</a:t>
            </a:r>
            <a:r>
              <a:rPr kumimoji="1" lang="ja-JP" altLang="en-US" sz="1400">
                <a:latin typeface="+mn-ea"/>
                <a:ea typeface="+mn-ea"/>
              </a:rPr>
              <a:t>な論文の中から割と</a:t>
            </a:r>
            <a:r>
              <a:rPr kumimoji="1" lang="ja-JP" altLang="en-US" sz="1400" dirty="0">
                <a:latin typeface="+mn-ea"/>
                <a:ea typeface="+mn-ea"/>
              </a:rPr>
              <a:t>単純なものを選んでいます．</a:t>
            </a:r>
            <a:endParaRPr kumimoji="1" lang="en-US" sz="1400" dirty="0">
              <a:latin typeface="+mn-ea"/>
              <a:ea typeface="+mn-ea"/>
            </a:endParaRPr>
          </a:p>
        </p:txBody>
      </p:sp>
    </p:spTree>
    <p:extLst>
      <p:ext uri="{BB962C8B-B14F-4D97-AF65-F5344CB8AC3E}">
        <p14:creationId xmlns:p14="http://schemas.microsoft.com/office/powerpoint/2010/main" val="3096753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D04A67-A577-4D90-D02C-C42BDFCD193F}"/>
              </a:ext>
            </a:extLst>
          </p:cNvPr>
          <p:cNvSpPr>
            <a:spLocks noGrp="1"/>
          </p:cNvSpPr>
          <p:nvPr>
            <p:ph type="title"/>
          </p:nvPr>
        </p:nvSpPr>
        <p:spPr/>
        <p:txBody>
          <a:bodyPr/>
          <a:lstStyle/>
          <a:p>
            <a:r>
              <a:rPr kumimoji="1" lang="ja-JP" altLang="en-US" dirty="0"/>
              <a:t>レポート課題</a:t>
            </a:r>
            <a:endParaRPr kumimoji="1" lang="en-US" dirty="0"/>
          </a:p>
        </p:txBody>
      </p:sp>
      <p:sp>
        <p:nvSpPr>
          <p:cNvPr id="3" name="テキスト プレースホルダー 2">
            <a:extLst>
              <a:ext uri="{FF2B5EF4-FFF2-40B4-BE49-F238E27FC236}">
                <a16:creationId xmlns:a16="http://schemas.microsoft.com/office/drawing/2014/main" id="{15DD9F08-6709-3217-99B8-63AADBDE1F57}"/>
              </a:ext>
            </a:extLst>
          </p:cNvPr>
          <p:cNvSpPr>
            <a:spLocks noGrp="1"/>
          </p:cNvSpPr>
          <p:nvPr>
            <p:ph type="body" sz="quarter" idx="10"/>
          </p:nvPr>
        </p:nvSpPr>
        <p:spPr/>
        <p:txBody>
          <a:bodyPr/>
          <a:lstStyle/>
          <a:p>
            <a:r>
              <a:rPr kumimoji="1" lang="ja-JP" altLang="en-US" dirty="0"/>
              <a:t>形式：</a:t>
            </a:r>
            <a:endParaRPr kumimoji="1" lang="en-US" altLang="ja-JP" dirty="0"/>
          </a:p>
          <a:p>
            <a:pPr lvl="1"/>
            <a:r>
              <a:rPr lang="ja-JP" altLang="en-US" dirty="0"/>
              <a:t>分量は，日本語なら</a:t>
            </a:r>
            <a:r>
              <a:rPr lang="en-US" altLang="ja-JP" dirty="0"/>
              <a:t>3000</a:t>
            </a:r>
            <a:r>
              <a:rPr lang="ja-JP" altLang="en-US" dirty="0"/>
              <a:t>文字，英語なら</a:t>
            </a:r>
            <a:r>
              <a:rPr lang="en-US" altLang="ja-JP" dirty="0"/>
              <a:t>1500</a:t>
            </a:r>
            <a:r>
              <a:rPr lang="ja-JP" altLang="en-US" dirty="0"/>
              <a:t>ワード程度を目安 </a:t>
            </a:r>
            <a:endParaRPr lang="en-US" altLang="ja-JP" dirty="0"/>
          </a:p>
          <a:p>
            <a:pPr lvl="2"/>
            <a:r>
              <a:rPr lang="ja-JP" altLang="en-US" dirty="0"/>
              <a:t>これより極端に少ない場合は不可です</a:t>
            </a:r>
            <a:endParaRPr lang="en-US" altLang="ja-JP" dirty="0"/>
          </a:p>
          <a:p>
            <a:pPr lvl="1"/>
            <a:r>
              <a:rPr kumimoji="1" lang="ja-JP" altLang="en-US" dirty="0"/>
              <a:t>「自分で」描いた図を２枚以上使って説明すること</a:t>
            </a:r>
            <a:endParaRPr kumimoji="1" lang="en-US" altLang="ja-JP" dirty="0"/>
          </a:p>
          <a:p>
            <a:r>
              <a:rPr kumimoji="1" lang="ja-JP" altLang="en-US" dirty="0"/>
              <a:t>注意：</a:t>
            </a:r>
            <a:endParaRPr kumimoji="1" lang="en-US" altLang="ja-JP" dirty="0"/>
          </a:p>
          <a:p>
            <a:pPr lvl="1"/>
            <a:r>
              <a:rPr kumimoji="1" lang="ja-JP" altLang="en-US" dirty="0"/>
              <a:t>元の論文の一部を，ほとんどそのまま転記あるいは翻訳しただけのものを提出しないでください</a:t>
            </a:r>
            <a:endParaRPr kumimoji="1" lang="en-US" altLang="ja-JP" dirty="0"/>
          </a:p>
          <a:p>
            <a:pPr lvl="1"/>
            <a:r>
              <a:rPr kumimoji="1" lang="ja-JP" altLang="en-US" dirty="0"/>
              <a:t>生成 </a:t>
            </a:r>
            <a:r>
              <a:rPr lang="en-US" altLang="ja-JP" dirty="0"/>
              <a:t>AI </a:t>
            </a:r>
            <a:r>
              <a:rPr lang="ja-JP" altLang="en-US" dirty="0"/>
              <a:t>にまとめさせたりしないで，自分で書いてください</a:t>
            </a:r>
            <a:endParaRPr lang="en-US" altLang="ja-JP" dirty="0"/>
          </a:p>
          <a:p>
            <a:r>
              <a:rPr kumimoji="1" lang="ja-JP" altLang="en-US" dirty="0"/>
              <a:t>締め切り：</a:t>
            </a:r>
            <a:endParaRPr kumimoji="1" lang="en-US" altLang="ja-JP" dirty="0"/>
          </a:p>
          <a:p>
            <a:pPr lvl="1"/>
            <a:r>
              <a:rPr kumimoji="1" lang="ja-JP" altLang="en-US" dirty="0"/>
              <a:t>今年の秋に卒業予定の人：</a:t>
            </a:r>
            <a:r>
              <a:rPr lang="en-US" dirty="0"/>
              <a:t>8/6</a:t>
            </a:r>
            <a:r>
              <a:rPr lang="ja-JP" altLang="en-US" dirty="0"/>
              <a:t>（火曜）まで</a:t>
            </a:r>
            <a:endParaRPr lang="en-US" altLang="ja-JP" dirty="0"/>
          </a:p>
          <a:p>
            <a:pPr lvl="1"/>
            <a:r>
              <a:rPr kumimoji="1" lang="ja-JP" altLang="en-US" dirty="0"/>
              <a:t>そうでない人：</a:t>
            </a:r>
            <a:r>
              <a:rPr kumimoji="1" lang="en-US" altLang="ja-JP" dirty="0"/>
              <a:t>8/13</a:t>
            </a:r>
            <a:r>
              <a:rPr kumimoji="1" lang="ja-JP" altLang="en-US" dirty="0"/>
              <a:t>（火曜）まで</a:t>
            </a:r>
            <a:endParaRPr kumimoji="1" lang="en-US" dirty="0"/>
          </a:p>
        </p:txBody>
      </p:sp>
    </p:spTree>
    <p:extLst>
      <p:ext uri="{BB962C8B-B14F-4D97-AF65-F5344CB8AC3E}">
        <p14:creationId xmlns:p14="http://schemas.microsoft.com/office/powerpoint/2010/main" val="1266605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t>アクセラレータは何故速いのか</a:t>
            </a:r>
            <a:endParaRPr lang="en-US" altLang="ja-JP" dirty="0"/>
          </a:p>
        </p:txBody>
      </p:sp>
    </p:spTree>
    <p:extLst>
      <p:ext uri="{BB962C8B-B14F-4D97-AF65-F5344CB8AC3E}">
        <p14:creationId xmlns:p14="http://schemas.microsoft.com/office/powerpoint/2010/main" val="2275996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 </a:t>
            </a:r>
            <a:r>
              <a:rPr lang="ja-JP" altLang="en-US" dirty="0"/>
              <a:t> </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p:txBody>
      </p:sp>
    </p:spTree>
    <p:extLst>
      <p:ext uri="{BB962C8B-B14F-4D97-AF65-F5344CB8AC3E}">
        <p14:creationId xmlns:p14="http://schemas.microsoft.com/office/powerpoint/2010/main" val="101346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教科書にあまり書かれていない最新の技術を知るには、このような講義以外ではどうすれば良いでしょうか。</a:t>
            </a:r>
            <a:endParaRPr kumimoji="1" lang="en-US" altLang="ja-JP" dirty="0"/>
          </a:p>
          <a:p>
            <a:pPr lvl="1"/>
            <a:endParaRPr lang="en-US" altLang="ja-JP" dirty="0"/>
          </a:p>
          <a:p>
            <a:pPr lvl="1"/>
            <a:r>
              <a:rPr kumimoji="1" lang="ja-JP" altLang="en-US" dirty="0"/>
              <a:t>論文を追いかけるしかないのがツラい</a:t>
            </a:r>
          </a:p>
        </p:txBody>
      </p:sp>
    </p:spTree>
    <p:extLst>
      <p:ext uri="{BB962C8B-B14F-4D97-AF65-F5344CB8AC3E}">
        <p14:creationId xmlns:p14="http://schemas.microsoft.com/office/powerpoint/2010/main" val="4060102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初回の方の授業で</a:t>
            </a:r>
            <a:r>
              <a:rPr kumimoji="1" lang="en-US" altLang="ja-JP" dirty="0"/>
              <a:t>RISC-V</a:t>
            </a:r>
            <a:r>
              <a:rPr kumimoji="1" lang="ja-JP" altLang="en-US" dirty="0"/>
              <a:t>の拡張が増え続けているというようなお話があったかと思うのですが、拡張を入れた時に、</a:t>
            </a:r>
            <a:r>
              <a:rPr kumimoji="1" lang="en-US" altLang="ja-JP" dirty="0"/>
              <a:t>OoO</a:t>
            </a:r>
            <a:r>
              <a:rPr kumimoji="1" lang="ja-JP" altLang="en-US" dirty="0"/>
              <a:t>など既存の機構がちゃんと動くかなどはどのように確かめているのでしょうか？ </a:t>
            </a:r>
            <a:endParaRPr kumimoji="1" lang="en-US" altLang="ja-JP" dirty="0"/>
          </a:p>
          <a:p>
            <a:pPr lvl="1"/>
            <a:endParaRPr lang="en-US" altLang="ja-JP" dirty="0"/>
          </a:p>
          <a:p>
            <a:pPr lvl="2"/>
            <a:r>
              <a:rPr kumimoji="1" lang="ja-JP" altLang="en-US" dirty="0"/>
              <a:t>多くの場合，デコーダと演算器にしか影響しない</a:t>
            </a:r>
            <a:endParaRPr kumimoji="1" lang="en-US" altLang="ja-JP" dirty="0"/>
          </a:p>
        </p:txBody>
      </p:sp>
    </p:spTree>
    <p:extLst>
      <p:ext uri="{BB962C8B-B14F-4D97-AF65-F5344CB8AC3E}">
        <p14:creationId xmlns:p14="http://schemas.microsoft.com/office/powerpoint/2010/main" val="1907110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フロントエンド・バックエンドという対比は多くの文脈でよく見られて，文脈ごとに全く違うものを指していますよね．別にだからどうということもないんですが</a:t>
            </a:r>
            <a:r>
              <a:rPr kumimoji="1" lang="en-US" altLang="ja-JP" dirty="0"/>
              <a:t>……</a:t>
            </a:r>
            <a:endParaRPr kumimoji="1" lang="ja-JP" altLang="en-US" dirty="0"/>
          </a:p>
        </p:txBody>
      </p:sp>
    </p:spTree>
    <p:extLst>
      <p:ext uri="{BB962C8B-B14F-4D97-AF65-F5344CB8AC3E}">
        <p14:creationId xmlns:p14="http://schemas.microsoft.com/office/powerpoint/2010/main" val="152007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そこで，</a:t>
            </a:r>
            <a:r>
              <a:rPr kumimoji="1" lang="en-US" altLang="ja-JP" dirty="0"/>
              <a:t>LSQ</a:t>
            </a:r>
            <a:r>
              <a:rPr kumimoji="1" lang="ja-JP" altLang="en-US" dirty="0"/>
              <a:t>のストアの値とメモリの内容が常に一致しているでしょうか．キャッシュでいうライトスルー </a:t>
            </a:r>
            <a:r>
              <a:rPr kumimoji="1" lang="en-US" altLang="ja-JP" dirty="0"/>
              <a:t>/ </a:t>
            </a:r>
            <a:r>
              <a:rPr kumimoji="1" lang="ja-JP" altLang="en-US" dirty="0"/>
              <a:t>ライトバックで言うとどうなるのかということです．</a:t>
            </a:r>
            <a:endParaRPr kumimoji="1" lang="en-US" altLang="ja-JP" dirty="0"/>
          </a:p>
          <a:p>
            <a:r>
              <a:rPr kumimoji="1" lang="ja-JP" altLang="en-US" dirty="0"/>
              <a:t>非同期的にコミットパイプが働いて一致しているだろうと思います</a:t>
            </a:r>
            <a:r>
              <a:rPr kumimoji="1" lang="en-US" altLang="ja-JP" dirty="0"/>
              <a:t>(</a:t>
            </a:r>
            <a:r>
              <a:rPr kumimoji="1" lang="ja-JP" altLang="en-US" dirty="0"/>
              <a:t>ライトスルーの動作</a:t>
            </a:r>
            <a:r>
              <a:rPr kumimoji="1" lang="en-US" altLang="ja-JP" dirty="0"/>
              <a:t>)</a:t>
            </a:r>
            <a:r>
              <a:rPr kumimoji="1" lang="ja-JP" altLang="en-US" dirty="0"/>
              <a:t>．もし前の文が正しいなら，コミットパイプがメモリ書き込みしており完了フラグの検知が遅れることはないでしょうか？</a:t>
            </a:r>
            <a:endParaRPr kumimoji="1" lang="en-US" altLang="ja-JP" dirty="0"/>
          </a:p>
          <a:p>
            <a:pPr lvl="1"/>
            <a:endParaRPr lang="en-US" altLang="ja-JP" dirty="0"/>
          </a:p>
          <a:p>
            <a:pPr lvl="1"/>
            <a:r>
              <a:rPr kumimoji="1" lang="ja-JP" altLang="en-US" dirty="0"/>
              <a:t>投機的な書き込みの結果を確定するまでバッファしており，ライトバックともライトスルーともとれます</a:t>
            </a:r>
            <a:endParaRPr kumimoji="1" lang="en-US" altLang="ja-JP" dirty="0"/>
          </a:p>
          <a:p>
            <a:pPr lvl="1"/>
            <a:r>
              <a:rPr kumimoji="1" lang="ja-JP" altLang="en-US" dirty="0"/>
              <a:t>完了フラグの検知が済んでからメモリ書き込みを開始します</a:t>
            </a:r>
            <a:endParaRPr kumimoji="1" lang="en-US" altLang="ja-JP" dirty="0"/>
          </a:p>
          <a:p>
            <a:pPr lvl="1"/>
            <a:r>
              <a:rPr kumimoji="1" lang="ja-JP" altLang="en-US" dirty="0"/>
              <a:t>他にキャッシュと違うのは，同じアドレスに対する書き込みの複数のバージョンを同時に保持していることです</a:t>
            </a:r>
          </a:p>
        </p:txBody>
      </p:sp>
    </p:spTree>
    <p:extLst>
      <p:ext uri="{BB962C8B-B14F-4D97-AF65-F5344CB8AC3E}">
        <p14:creationId xmlns:p14="http://schemas.microsoft.com/office/powerpoint/2010/main" val="4282619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kumimoji="1" lang="ja-JP" altLang="en-US" dirty="0"/>
              <a:t>マルチコアとの違い：回路量あたりの性能の向上</a:t>
            </a:r>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en-US" altLang="ja-JP" dirty="0"/>
              <a:t>GPU </a:t>
            </a:r>
            <a:r>
              <a:rPr kumimoji="1" lang="ja-JP" altLang="en-US" dirty="0"/>
              <a:t>は同じ処理をするスレッドを多数走らせることに特化</a:t>
            </a:r>
            <a:endParaRPr kumimoji="1" lang="en-US" altLang="ja-JP" dirty="0"/>
          </a:p>
          <a:p>
            <a:pPr lvl="1"/>
            <a:r>
              <a:rPr kumimoji="1" lang="ja-JP" altLang="en-US" dirty="0"/>
              <a:t>行列積の例では，全スレッドが「同じ処理」をしている</a:t>
            </a:r>
            <a:endParaRPr kumimoji="1" lang="en-US" altLang="ja-JP" dirty="0"/>
          </a:p>
          <a:p>
            <a:pPr lvl="1"/>
            <a:r>
              <a:rPr kumimoji="1" lang="ja-JP" altLang="en-US" dirty="0"/>
              <a:t>正確には，演算は同じでデータが異なる</a:t>
            </a:r>
            <a:endParaRPr kumimoji="1" lang="en-US" altLang="ja-JP" dirty="0"/>
          </a:p>
          <a:p>
            <a:r>
              <a:rPr kumimoji="1" lang="ja-JP" altLang="en-US" dirty="0"/>
              <a:t>みんな同じ処理をしているので，それを利用して回路を簡略化</a:t>
            </a:r>
            <a:endParaRPr kumimoji="1" lang="en-US" altLang="ja-JP" dirty="0"/>
          </a:p>
          <a:p>
            <a:pPr lvl="1"/>
            <a:r>
              <a:rPr kumimoji="1" lang="ja-JP" altLang="en-US" dirty="0"/>
              <a:t>みんな同じ処理をしている </a:t>
            </a:r>
            <a:r>
              <a:rPr kumimoji="1" lang="en-US" altLang="ja-JP" dirty="0"/>
              <a:t>= </a:t>
            </a:r>
            <a:r>
              <a:rPr kumimoji="1" lang="ja-JP" altLang="en-US" dirty="0"/>
              <a:t>制御回路を共有できる</a:t>
            </a:r>
            <a:endParaRPr kumimoji="1" lang="en-US" altLang="ja-JP" dirty="0"/>
          </a:p>
          <a:p>
            <a:r>
              <a:rPr kumimoji="1" lang="ja-JP" altLang="en-US" dirty="0"/>
              <a:t>簡略化した分，大量に載せることで性能を上げる</a:t>
            </a:r>
            <a:endParaRPr kumimoji="1" lang="en-US" altLang="ja-JP" dirty="0"/>
          </a:p>
        </p:txBody>
      </p:sp>
    </p:spTree>
    <p:extLst>
      <p:ext uri="{BB962C8B-B14F-4D97-AF65-F5344CB8AC3E}">
        <p14:creationId xmlns:p14="http://schemas.microsoft.com/office/powerpoint/2010/main" val="1148373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Out-of-Order</a:t>
            </a:r>
            <a:r>
              <a:rPr kumimoji="1" lang="ja-JP" altLang="en-US" dirty="0"/>
              <a:t>実行で実行順序が正しくなるように保証するアルゴリズムはかなり複雑でそれが正しいものなのかは簡単にはわからないと思うんですが、その正しさを証明するにはどのような方法が使われているんでしょうか？</a:t>
            </a:r>
          </a:p>
        </p:txBody>
      </p:sp>
    </p:spTree>
    <p:extLst>
      <p:ext uri="{BB962C8B-B14F-4D97-AF65-F5344CB8AC3E}">
        <p14:creationId xmlns:p14="http://schemas.microsoft.com/office/powerpoint/2010/main" val="2793816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昔に書かれた教科書が多く、物理レジスタ方式やメモリ依存予測など現在主流の手法があまり書かれていないとのことですが、この分野で直近</a:t>
            </a:r>
            <a:r>
              <a:rPr kumimoji="1" lang="en-US" altLang="ja-JP" dirty="0"/>
              <a:t>5</a:t>
            </a:r>
            <a:r>
              <a:rPr kumimoji="1" lang="ja-JP" altLang="en-US" dirty="0"/>
              <a:t>年</a:t>
            </a:r>
            <a:r>
              <a:rPr kumimoji="1" lang="en-US" altLang="ja-JP" dirty="0"/>
              <a:t>〜10</a:t>
            </a:r>
            <a:r>
              <a:rPr kumimoji="1" lang="ja-JP" altLang="en-US" dirty="0"/>
              <a:t>年の間に書かれた良い教科書はありますか。</a:t>
            </a:r>
          </a:p>
        </p:txBody>
      </p:sp>
    </p:spTree>
    <p:extLst>
      <p:ext uri="{BB962C8B-B14F-4D97-AF65-F5344CB8AC3E}">
        <p14:creationId xmlns:p14="http://schemas.microsoft.com/office/powerpoint/2010/main" val="2986882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out-of-order</a:t>
            </a:r>
            <a:r>
              <a:rPr kumimoji="1" lang="ja-JP" altLang="en-US" dirty="0"/>
              <a:t>に対応しようとすると、特にメモリアクセスにおいては</a:t>
            </a:r>
            <a:r>
              <a:rPr kumimoji="1" lang="en-US" altLang="ja-JP" dirty="0"/>
              <a:t>hardware</a:t>
            </a:r>
            <a:r>
              <a:rPr kumimoji="1" lang="ja-JP" altLang="en-US" dirty="0"/>
              <a:t>でやることが増えてしまうことを実感した。機能を実現するにあたって、どこまでを</a:t>
            </a:r>
            <a:r>
              <a:rPr kumimoji="1" lang="en-US" altLang="ja-JP" dirty="0"/>
              <a:t>hardware</a:t>
            </a:r>
            <a:r>
              <a:rPr kumimoji="1" lang="ja-JP" altLang="en-US" dirty="0"/>
              <a:t>でどこまでを</a:t>
            </a:r>
            <a:r>
              <a:rPr kumimoji="1" lang="en-US" altLang="ja-JP" dirty="0"/>
              <a:t>software</a:t>
            </a:r>
            <a:r>
              <a:rPr kumimoji="1" lang="ja-JP" altLang="en-US" dirty="0"/>
              <a:t>でやるのかを決めるのはどのように行うのか気になった。</a:t>
            </a:r>
          </a:p>
          <a:p>
            <a:endParaRPr kumimoji="1" lang="ja-JP" altLang="en-US" dirty="0"/>
          </a:p>
        </p:txBody>
      </p:sp>
    </p:spTree>
    <p:extLst>
      <p:ext uri="{BB962C8B-B14F-4D97-AF65-F5344CB8AC3E}">
        <p14:creationId xmlns:p14="http://schemas.microsoft.com/office/powerpoint/2010/main" val="2116587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LSQ</a:t>
            </a:r>
            <a:r>
              <a:rPr kumimoji="1" lang="ja-JP" altLang="en-US" dirty="0"/>
              <a:t>の解説で検索するというシチュエーションが多く発生していたが、このように検索を多用するアーキテクチャはタイミング制約の観点から支障が出ないのだろうか。優先順位付きで全エントリを検索するという操作はクリティカルパスがとても長そうな感じがした。</a:t>
            </a:r>
            <a:endParaRPr kumimoji="1" lang="en-US" altLang="ja-JP" dirty="0"/>
          </a:p>
          <a:p>
            <a:pPr lvl="1"/>
            <a:endParaRPr lang="en-US" altLang="ja-JP" dirty="0"/>
          </a:p>
          <a:p>
            <a:pPr lvl="1"/>
            <a:r>
              <a:rPr kumimoji="1" lang="ja-JP" altLang="en-US" dirty="0"/>
              <a:t>連想検索を使わない方法や，検索対象を絞る方法が提案されている</a:t>
            </a:r>
          </a:p>
        </p:txBody>
      </p:sp>
    </p:spTree>
    <p:extLst>
      <p:ext uri="{BB962C8B-B14F-4D97-AF65-F5344CB8AC3E}">
        <p14:creationId xmlns:p14="http://schemas.microsoft.com/office/powerpoint/2010/main" val="3120488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質問</a:t>
            </a:r>
            <a:r>
              <a:rPr kumimoji="1" lang="en-US" altLang="ja-JP" dirty="0"/>
              <a:t>: ROB</a:t>
            </a:r>
            <a:r>
              <a:rPr kumimoji="1" lang="ja-JP" altLang="en-US" dirty="0"/>
              <a:t>がオーバーフローにしないように設計しているかと思っているだけど、コミットパイプが非同期で</a:t>
            </a:r>
            <a:r>
              <a:rPr kumimoji="1" lang="en-US" altLang="ja-JP" dirty="0"/>
              <a:t>ROB</a:t>
            </a:r>
            <a:r>
              <a:rPr kumimoji="1" lang="ja-JP" altLang="en-US" dirty="0"/>
              <a:t>を監視しているから、どうやってオーバーフローを防止するのですか？</a:t>
            </a:r>
            <a:endParaRPr kumimoji="1" lang="en-US" altLang="ja-JP" dirty="0"/>
          </a:p>
          <a:p>
            <a:pPr lvl="1"/>
            <a:endParaRPr lang="en-US" altLang="ja-JP" dirty="0"/>
          </a:p>
          <a:p>
            <a:pPr lvl="1"/>
            <a:r>
              <a:rPr kumimoji="1" lang="en-US" altLang="ja-JP" dirty="0"/>
              <a:t>ROB </a:t>
            </a:r>
            <a:r>
              <a:rPr kumimoji="1" lang="ja-JP" altLang="en-US" dirty="0"/>
              <a:t>のエントリ使用数のカウンタをフロントエンドで監視して，フルになったらフェッチを止めます</a:t>
            </a:r>
          </a:p>
        </p:txBody>
      </p:sp>
    </p:spTree>
    <p:extLst>
      <p:ext uri="{BB962C8B-B14F-4D97-AF65-F5344CB8AC3E}">
        <p14:creationId xmlns:p14="http://schemas.microsoft.com/office/powerpoint/2010/main" val="1667564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A3D41-08A7-E55C-4085-C0332D173B32}"/>
              </a:ext>
            </a:extLst>
          </p:cNvPr>
          <p:cNvSpPr>
            <a:spLocks noGrp="1"/>
          </p:cNvSpPr>
          <p:nvPr>
            <p:ph type="title"/>
          </p:nvPr>
        </p:nvSpPr>
        <p:spPr/>
        <p:txBody>
          <a:bodyPr/>
          <a:lstStyle/>
          <a:p>
            <a:r>
              <a:rPr kumimoji="1" lang="ja-JP" altLang="en-US" dirty="0"/>
              <a:t>代表的な </a:t>
            </a:r>
            <a:r>
              <a:rPr kumimoji="1" lang="en-US" altLang="ja-JP" dirty="0"/>
              <a:t>GPU </a:t>
            </a:r>
            <a:r>
              <a:rPr kumimoji="1" lang="ja-JP" altLang="en-US" dirty="0"/>
              <a:t>のアーキテクチャ</a:t>
            </a:r>
          </a:p>
        </p:txBody>
      </p:sp>
      <p:sp>
        <p:nvSpPr>
          <p:cNvPr id="3" name="テキスト プレースホルダー 2">
            <a:extLst>
              <a:ext uri="{FF2B5EF4-FFF2-40B4-BE49-F238E27FC236}">
                <a16:creationId xmlns:a16="http://schemas.microsoft.com/office/drawing/2014/main" id="{E746FE32-87F6-46A1-86D7-C680EA1CF888}"/>
              </a:ext>
            </a:extLst>
          </p:cNvPr>
          <p:cNvSpPr>
            <a:spLocks noGrp="1"/>
          </p:cNvSpPr>
          <p:nvPr>
            <p:ph type="body" sz="quarter" idx="10"/>
          </p:nvPr>
        </p:nvSpPr>
        <p:spPr>
          <a:xfrm>
            <a:off x="521955" y="2168986"/>
            <a:ext cx="8010089" cy="2520028"/>
          </a:xfrm>
        </p:spPr>
        <p:txBody>
          <a:bodyPr/>
          <a:lstStyle/>
          <a:p>
            <a:r>
              <a:rPr kumimoji="1" lang="en-US" altLang="ja-JP" sz="1800" dirty="0"/>
              <a:t>GPU </a:t>
            </a:r>
            <a:r>
              <a:rPr kumimoji="1" lang="ja-JP" altLang="en-US" sz="1800" dirty="0"/>
              <a:t>は同じ処理をするスレッドを多数走らせることに特化</a:t>
            </a:r>
            <a:endParaRPr kumimoji="1" lang="en-US" altLang="ja-JP" sz="1800" dirty="0"/>
          </a:p>
          <a:p>
            <a:pPr lvl="1"/>
            <a:r>
              <a:rPr kumimoji="1" lang="ja-JP" altLang="en-US" sz="1800" dirty="0"/>
              <a:t>これを効率的に実現するのが </a:t>
            </a:r>
            <a:r>
              <a:rPr kumimoji="1" lang="en-US" altLang="ja-JP" sz="1800" dirty="0"/>
              <a:t>SIMD </a:t>
            </a:r>
            <a:r>
              <a:rPr kumimoji="1" lang="ja-JP" altLang="en-US" sz="1800" dirty="0"/>
              <a:t>と呼ばれる方式</a:t>
            </a:r>
            <a:endParaRPr kumimoji="1" lang="en-US" altLang="ja-JP" sz="1800" dirty="0"/>
          </a:p>
          <a:p>
            <a:pPr lvl="1"/>
            <a:r>
              <a:rPr kumimoji="1" lang="en-US" altLang="ja-JP" sz="1800" dirty="0"/>
              <a:t>SIMD </a:t>
            </a:r>
            <a:r>
              <a:rPr kumimoji="1" lang="ja-JP" altLang="en-US" sz="1800" dirty="0"/>
              <a:t>は </a:t>
            </a:r>
            <a:r>
              <a:rPr kumimoji="1" lang="en-US" altLang="ja-JP" sz="1800" dirty="0"/>
              <a:t>GPU </a:t>
            </a:r>
            <a:r>
              <a:rPr kumimoji="1" lang="ja-JP" altLang="en-US" sz="1800" dirty="0"/>
              <a:t>のハードウェア方式やプログラミング・モデルの根幹に関わる</a:t>
            </a:r>
            <a:endParaRPr kumimoji="1" lang="en-US" altLang="ja-JP" sz="1800" dirty="0"/>
          </a:p>
          <a:p>
            <a:r>
              <a:rPr kumimoji="1" lang="ja-JP" altLang="en-US" sz="1800" dirty="0"/>
              <a:t>大きく分けて２つの方式</a:t>
            </a:r>
            <a:endParaRPr kumimoji="1" lang="en-US" altLang="ja-JP" sz="1800" dirty="0"/>
          </a:p>
          <a:p>
            <a:pPr lvl="1">
              <a:buFont typeface="+mj-lt"/>
              <a:buAutoNum type="arabicPeriod"/>
            </a:pPr>
            <a:r>
              <a:rPr kumimoji="1" lang="en-US" altLang="ja-JP" sz="1800" dirty="0"/>
              <a:t>NVIDIA</a:t>
            </a:r>
            <a:r>
              <a:rPr kumimoji="1" lang="ja-JP" altLang="en-US" sz="1800" dirty="0"/>
              <a:t>：　 </a:t>
            </a:r>
            <a:r>
              <a:rPr kumimoji="1" lang="en-US" altLang="ja-JP" sz="1800" dirty="0"/>
              <a:t>Single Instruction Multiple Thread (SIMT) </a:t>
            </a:r>
            <a:r>
              <a:rPr kumimoji="1" lang="ja-JP" altLang="en-US" sz="1800" dirty="0"/>
              <a:t>方式</a:t>
            </a:r>
            <a:endParaRPr kumimoji="1" lang="en-US" altLang="ja-JP" sz="1800" dirty="0"/>
          </a:p>
          <a:p>
            <a:pPr lvl="1">
              <a:buFont typeface="+mj-lt"/>
              <a:buAutoNum type="arabicPeriod"/>
            </a:pPr>
            <a:r>
              <a:rPr lang="en-US" altLang="ja-JP" sz="1800" dirty="0"/>
              <a:t>AMD/Intel</a:t>
            </a:r>
            <a:r>
              <a:rPr lang="ja-JP" altLang="en-US" sz="1800" dirty="0"/>
              <a:t>：</a:t>
            </a:r>
            <a:r>
              <a:rPr kumimoji="1" lang="en-US" altLang="ja-JP" sz="1800" dirty="0"/>
              <a:t>Single Instruction stream Multiple Data (SIMD) </a:t>
            </a:r>
            <a:r>
              <a:rPr kumimoji="1" lang="ja-JP" altLang="en-US" sz="1800" dirty="0"/>
              <a:t>方式</a:t>
            </a:r>
            <a:endParaRPr kumimoji="1" lang="en-US" altLang="ja-JP" sz="1800" dirty="0"/>
          </a:p>
          <a:p>
            <a:r>
              <a:rPr kumimoji="1" lang="en-US" altLang="ja-JP" sz="1800" dirty="0"/>
              <a:t>SIMD </a:t>
            </a:r>
            <a:r>
              <a:rPr kumimoji="1" lang="ja-JP" altLang="en-US" sz="1800" dirty="0"/>
              <a:t>方式から順に説明</a:t>
            </a:r>
            <a:endParaRPr kumimoji="1" lang="en-US" altLang="ja-JP" sz="1800" dirty="0"/>
          </a:p>
          <a:p>
            <a:pPr lvl="1"/>
            <a:r>
              <a:rPr kumimoji="1" lang="en-US" altLang="ja-JP" sz="1800" dirty="0"/>
              <a:t>SIMT </a:t>
            </a:r>
            <a:r>
              <a:rPr kumimoji="1" lang="ja-JP" altLang="en-US" sz="1800" dirty="0"/>
              <a:t>方式は </a:t>
            </a:r>
            <a:r>
              <a:rPr kumimoji="1" lang="en-US" altLang="ja-JP" sz="1800" dirty="0"/>
              <a:t>SIMD </a:t>
            </a:r>
            <a:r>
              <a:rPr kumimoji="1" lang="ja-JP" altLang="en-US" sz="1800" dirty="0"/>
              <a:t>を発展させた概念であるため</a:t>
            </a:r>
          </a:p>
        </p:txBody>
      </p:sp>
    </p:spTree>
    <p:extLst>
      <p:ext uri="{BB962C8B-B14F-4D97-AF65-F5344CB8AC3E}">
        <p14:creationId xmlns:p14="http://schemas.microsoft.com/office/powerpoint/2010/main" val="1880159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en-US" altLang="ja-JP" dirty="0"/>
              <a:t>GPU </a:t>
            </a:r>
            <a:r>
              <a:rPr kumimoji="1" lang="ja-JP" altLang="en-US" dirty="0"/>
              <a:t>の基本的な構造</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lang="en-US" altLang="ja-JP" dirty="0"/>
              <a:t>GPU </a:t>
            </a:r>
            <a:r>
              <a:rPr lang="ja-JP" altLang="en-US" dirty="0"/>
              <a:t>における回路量当たりの性能向上</a:t>
            </a:r>
          </a:p>
          <a:p>
            <a:pPr marL="457200" indent="-457200">
              <a:buFont typeface="+mj-lt"/>
              <a:buAutoNum type="arabicPeriod"/>
            </a:pPr>
            <a:r>
              <a:rPr kumimoji="1" lang="en-US" altLang="ja-JP" dirty="0"/>
              <a:t>SIMD </a:t>
            </a:r>
            <a:r>
              <a:rPr kumimoji="1" lang="ja-JP" altLang="en-US" dirty="0"/>
              <a:t>プロセッサのプログラミング・モデル</a:t>
            </a:r>
          </a:p>
        </p:txBody>
      </p:sp>
    </p:spTree>
    <p:extLst>
      <p:ext uri="{BB962C8B-B14F-4D97-AF65-F5344CB8AC3E}">
        <p14:creationId xmlns:p14="http://schemas.microsoft.com/office/powerpoint/2010/main" val="2904371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64928</TotalTime>
  <Words>5826</Words>
  <Application>Microsoft Office PowerPoint</Application>
  <PresentationFormat>画面に合わせる (4:3)</PresentationFormat>
  <Paragraphs>866</Paragraphs>
  <Slides>74</Slides>
  <Notes>5</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74</vt:i4>
      </vt:variant>
    </vt:vector>
  </HeadingPairs>
  <TitlesOfParts>
    <vt:vector size="87" baseType="lpstr">
      <vt:lpstr>HG丸ｺﾞｼｯｸM-PRO</vt:lpstr>
      <vt:lpstr>MeiryoKe_PGothic</vt:lpstr>
      <vt:lpstr>ＭＳ Ｐゴシック</vt:lpstr>
      <vt:lpstr>メイリオ</vt:lpstr>
      <vt:lpstr>Arial Narrow</vt:lpstr>
      <vt:lpstr>Calibri</vt:lpstr>
      <vt:lpstr>Cambria Math</vt:lpstr>
      <vt:lpstr>Consolas</vt:lpstr>
      <vt:lpstr>Courier New</vt:lpstr>
      <vt:lpstr>Segoe UI</vt:lpstr>
      <vt:lpstr>Verdana</vt:lpstr>
      <vt:lpstr>Wingdings</vt:lpstr>
      <vt:lpstr>cerulean</vt:lpstr>
      <vt:lpstr>先進計算機構成論 11</vt:lpstr>
      <vt:lpstr>今回の内容</vt:lpstr>
      <vt:lpstr>GPU：Graphics Processing Unit</vt:lpstr>
      <vt:lpstr>GPU が対象とする処理</vt:lpstr>
      <vt:lpstr>並列処理できる部分が自明なループの マルチスレッド化の例</vt:lpstr>
      <vt:lpstr>マルチスレッド化による並列実行</vt:lpstr>
      <vt:lpstr>マルチコアとの違い：回路量あたりの性能の向上</vt:lpstr>
      <vt:lpstr>代表的な GPU のアーキテクチャ</vt:lpstr>
      <vt:lpstr>GPU の基本的な構造</vt:lpstr>
      <vt:lpstr>フリンの分類と SIMD </vt:lpstr>
      <vt:lpstr>フリンの分類 混乱したらこの図を見返そう</vt:lpstr>
      <vt:lpstr>SISD（Single Instruction stream/Single Data stream）</vt:lpstr>
      <vt:lpstr>SIMD（Single Instruction stream/Multiple Data stream）</vt:lpstr>
      <vt:lpstr>SIMD（Single Instruction stream/Multiple Data stream）</vt:lpstr>
      <vt:lpstr>MISD（Multiple Instruction stream/Single Data stream）</vt:lpstr>
      <vt:lpstr>MIMD（Multiple Instruction stream/Multiple Data stream）</vt:lpstr>
      <vt:lpstr>フリンの分類と実際</vt:lpstr>
      <vt:lpstr>余談：SIMD の発音</vt:lpstr>
      <vt:lpstr>もくじ</vt:lpstr>
      <vt:lpstr>回路量当たりの性能の背景：演算器と制御部</vt:lpstr>
      <vt:lpstr>GPU における回路量あたりの性能向上</vt:lpstr>
      <vt:lpstr>SIMD では複数の演算器間で制御部を共有できる</vt:lpstr>
      <vt:lpstr>SIMD は同じ回路量で高い性能を実現できる</vt:lpstr>
      <vt:lpstr>GPU における回路量あたりの性能向上</vt:lpstr>
      <vt:lpstr>GPU では制御部自体を簡素化</vt:lpstr>
      <vt:lpstr>AMD Bulldozer のコア部分に占める演算器部分 チップ写真は https://en.wikichip.org/wiki/File:Bulldozer_Die_Shot.jpg より</vt:lpstr>
      <vt:lpstr>GPU における回路量当たりの性能向上</vt:lpstr>
      <vt:lpstr>補足</vt:lpstr>
      <vt:lpstr>もくじ</vt:lpstr>
      <vt:lpstr>プログラミング・モデル</vt:lpstr>
      <vt:lpstr>ハードウェア方式とプログラミング・モデル</vt:lpstr>
      <vt:lpstr>もくじ</vt:lpstr>
      <vt:lpstr>用語の定義</vt:lpstr>
      <vt:lpstr>SIMD 命令：複数のデータを対象に同時に演算を行う</vt:lpstr>
      <vt:lpstr>SIMD 命令を使う方法</vt:lpstr>
      <vt:lpstr>（余談）組み込み関数（intrinsic）</vt:lpstr>
      <vt:lpstr>（余談）組み込み関数の使用例</vt:lpstr>
      <vt:lpstr>もくじ</vt:lpstr>
      <vt:lpstr>SIMD 命令と SPMD</vt:lpstr>
      <vt:lpstr>SPMD による並列化の例</vt:lpstr>
      <vt:lpstr>SPMD で書かれたプログラムの実行</vt:lpstr>
      <vt:lpstr>GPU におけるソフトとハードの関係 図は Caroline Collange “GPU architecture part 2: SIMT control flow management” より</vt:lpstr>
      <vt:lpstr>SIMT の構造</vt:lpstr>
      <vt:lpstr>SIMT の利点と問題点</vt:lpstr>
      <vt:lpstr>問題１：スレッド間で違う方向に分岐すると実行速度が落ちる （Branch divergence）</vt:lpstr>
      <vt:lpstr>問題２ 水平方向の演算ができない</vt:lpstr>
      <vt:lpstr>SIMD 命令と SIMT のまとめ</vt:lpstr>
      <vt:lpstr>今回の内容</vt:lpstr>
      <vt:lpstr>バックエッジに対する対処</vt:lpstr>
      <vt:lpstr>CPU のバックエッジ：逆方向（右から左）</vt:lpstr>
      <vt:lpstr>分岐予測</vt:lpstr>
      <vt:lpstr>マルチスレッドによる解決</vt:lpstr>
      <vt:lpstr>フォワーディング</vt:lpstr>
      <vt:lpstr>マルチスレッドによる解決</vt:lpstr>
      <vt:lpstr>GPU のアーキテクチャのまとめ</vt:lpstr>
      <vt:lpstr>今回の内容</vt:lpstr>
      <vt:lpstr>アクセラレータや GPU は何故 CPU より速いのか？</vt:lpstr>
      <vt:lpstr>行列積アクセラレータの場合</vt:lpstr>
      <vt:lpstr>Norman P. Jouppi et al., In-Datacenter Performance Analysis of a Tensor Processing Unit, ISCA 2017 より</vt:lpstr>
      <vt:lpstr>レポート課題</vt:lpstr>
      <vt:lpstr>論文の候補</vt:lpstr>
      <vt:lpstr>論文の候補</vt:lpstr>
      <vt:lpstr>レポート課題</vt:lpstr>
      <vt:lpstr>今回の内容</vt:lpstr>
      <vt:lpstr>出欠と感想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16215</cp:revision>
  <cp:lastPrinted>2014-12-10T13:40:48Z</cp:lastPrinted>
  <dcterms:created xsi:type="dcterms:W3CDTF">2014-11-17T10:53:59Z</dcterms:created>
  <dcterms:modified xsi:type="dcterms:W3CDTF">2024-07-23T04:18:33Z</dcterms:modified>
</cp:coreProperties>
</file>